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07" r:id="rId1"/>
  </p:sldMasterIdLst>
  <p:notesMasterIdLst>
    <p:notesMasterId r:id="rId21"/>
  </p:notesMasterIdLst>
  <p:sldIdLst>
    <p:sldId id="256" r:id="rId2"/>
    <p:sldId id="269" r:id="rId3"/>
    <p:sldId id="265" r:id="rId4"/>
    <p:sldId id="264" r:id="rId5"/>
    <p:sldId id="258" r:id="rId6"/>
    <p:sldId id="259" r:id="rId7"/>
    <p:sldId id="260" r:id="rId8"/>
    <p:sldId id="261" r:id="rId9"/>
    <p:sldId id="274" r:id="rId10"/>
    <p:sldId id="273" r:id="rId11"/>
    <p:sldId id="270" r:id="rId12"/>
    <p:sldId id="266" r:id="rId13"/>
    <p:sldId id="271" r:id="rId14"/>
    <p:sldId id="267" r:id="rId15"/>
    <p:sldId id="268" r:id="rId16"/>
    <p:sldId id="272" r:id="rId17"/>
    <p:sldId id="275" r:id="rId18"/>
    <p:sldId id="276" r:id="rId19"/>
    <p:sldId id="277"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avin Singh" initials="KS" lastIdx="1" clrIdx="0">
    <p:extLst>
      <p:ext uri="{19B8F6BF-5375-455C-9EA6-DF929625EA0E}">
        <p15:presenceInfo xmlns:p15="http://schemas.microsoft.com/office/powerpoint/2012/main" userId="063c2f1821503683"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FF00"/>
    <a:srgbClr val="FF9900"/>
    <a:srgbClr val="FF6600"/>
    <a:srgbClr val="CCCC00"/>
    <a:srgbClr val="4FE3C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485" autoAdjust="0"/>
    <p:restoredTop sz="94660"/>
  </p:normalViewPr>
  <p:slideViewPr>
    <p:cSldViewPr snapToGrid="0">
      <p:cViewPr varScale="1">
        <p:scale>
          <a:sx n="72" d="100"/>
          <a:sy n="72" d="100"/>
        </p:scale>
        <p:origin x="678"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0AE05F7-1189-47B2-BB47-72E3208CBF01}" type="datetimeFigureOut">
              <a:rPr lang="en-IN" smtClean="0"/>
              <a:t>08-07-2020</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A0EFCBD-5AE3-4A60-B14F-8E104210A18F}" type="slidenum">
              <a:rPr lang="en-IN" smtClean="0"/>
              <a:t>‹#›</a:t>
            </a:fld>
            <a:endParaRPr lang="en-IN"/>
          </a:p>
        </p:txBody>
      </p:sp>
    </p:spTree>
    <p:extLst>
      <p:ext uri="{BB962C8B-B14F-4D97-AF65-F5344CB8AC3E}">
        <p14:creationId xmlns:p14="http://schemas.microsoft.com/office/powerpoint/2010/main" val="24870082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9169BDF-C6E6-4007-8D5A-D55AB7EF5FC4}" type="datetimeFigureOut">
              <a:rPr lang="en-IN" smtClean="0"/>
              <a:t>08-07-2020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6C05C31-AB90-4FC0-9A63-37EFF872B1B1}" type="slidenum">
              <a:rPr lang="en-IN" smtClean="0"/>
              <a:t>‹#›</a:t>
            </a:fld>
            <a:endParaRPr lang="en-IN"/>
          </a:p>
        </p:txBody>
      </p:sp>
    </p:spTree>
    <p:extLst>
      <p:ext uri="{BB962C8B-B14F-4D97-AF65-F5344CB8AC3E}">
        <p14:creationId xmlns:p14="http://schemas.microsoft.com/office/powerpoint/2010/main" val="42756942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E9169BDF-C6E6-4007-8D5A-D55AB7EF5FC4}" type="datetimeFigureOut">
              <a:rPr lang="en-IN" smtClean="0"/>
              <a:t>08-07-2020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6C05C31-AB90-4FC0-9A63-37EFF872B1B1}" type="slidenum">
              <a:rPr lang="en-IN" smtClean="0"/>
              <a:t>‹#›</a:t>
            </a:fld>
            <a:endParaRPr lang="en-IN"/>
          </a:p>
        </p:txBody>
      </p:sp>
    </p:spTree>
    <p:extLst>
      <p:ext uri="{BB962C8B-B14F-4D97-AF65-F5344CB8AC3E}">
        <p14:creationId xmlns:p14="http://schemas.microsoft.com/office/powerpoint/2010/main" val="36952420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9169BDF-C6E6-4007-8D5A-D55AB7EF5FC4}" type="datetimeFigureOut">
              <a:rPr lang="en-IN" smtClean="0"/>
              <a:t>08-07-2020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6C05C31-AB90-4FC0-9A63-37EFF872B1B1}" type="slidenum">
              <a:rPr lang="en-IN" smtClean="0"/>
              <a:t>‹#›</a:t>
            </a:fld>
            <a:endParaRPr lang="en-IN"/>
          </a:p>
        </p:txBody>
      </p:sp>
    </p:spTree>
    <p:extLst>
      <p:ext uri="{BB962C8B-B14F-4D97-AF65-F5344CB8AC3E}">
        <p14:creationId xmlns:p14="http://schemas.microsoft.com/office/powerpoint/2010/main" val="12107217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Edit Master text styles</a:t>
            </a:r>
          </a:p>
        </p:txBody>
      </p:sp>
      <p:sp>
        <p:nvSpPr>
          <p:cNvPr id="4" name="Date Placeholder 3"/>
          <p:cNvSpPr>
            <a:spLocks noGrp="1"/>
          </p:cNvSpPr>
          <p:nvPr>
            <p:ph type="dt" sz="half" idx="10"/>
          </p:nvPr>
        </p:nvSpPr>
        <p:spPr/>
        <p:txBody>
          <a:bodyPr/>
          <a:lstStyle/>
          <a:p>
            <a:fld id="{E9169BDF-C6E6-4007-8D5A-D55AB7EF5FC4}" type="datetimeFigureOut">
              <a:rPr lang="en-IN" smtClean="0"/>
              <a:t>08-07-2020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6C05C31-AB90-4FC0-9A63-37EFF872B1B1}" type="slidenum">
              <a:rPr lang="en-IN" smtClean="0"/>
              <a:t>‹#›</a:t>
            </a:fld>
            <a:endParaRPr lang="en-IN"/>
          </a:p>
        </p:txBody>
      </p:sp>
    </p:spTree>
    <p:extLst>
      <p:ext uri="{BB962C8B-B14F-4D97-AF65-F5344CB8AC3E}">
        <p14:creationId xmlns:p14="http://schemas.microsoft.com/office/powerpoint/2010/main" val="322078414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Edit Master text styles</a:t>
            </a:r>
          </a:p>
        </p:txBody>
      </p:sp>
      <p:sp>
        <p:nvSpPr>
          <p:cNvPr id="4" name="Date Placeholder 3"/>
          <p:cNvSpPr>
            <a:spLocks noGrp="1"/>
          </p:cNvSpPr>
          <p:nvPr>
            <p:ph type="dt" sz="half" idx="10"/>
          </p:nvPr>
        </p:nvSpPr>
        <p:spPr/>
        <p:txBody>
          <a:bodyPr/>
          <a:lstStyle/>
          <a:p>
            <a:fld id="{E9169BDF-C6E6-4007-8D5A-D55AB7EF5FC4}" type="datetimeFigureOut">
              <a:rPr lang="en-IN" smtClean="0"/>
              <a:t>08-07-2020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6C05C31-AB90-4FC0-9A63-37EFF872B1B1}" type="slidenum">
              <a:rPr lang="en-IN" smtClean="0"/>
              <a:t>‹#›</a:t>
            </a:fld>
            <a:endParaRPr lang="en-IN"/>
          </a:p>
        </p:txBody>
      </p:sp>
    </p:spTree>
    <p:extLst>
      <p:ext uri="{BB962C8B-B14F-4D97-AF65-F5344CB8AC3E}">
        <p14:creationId xmlns:p14="http://schemas.microsoft.com/office/powerpoint/2010/main" val="71048366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9169BDF-C6E6-4007-8D5A-D55AB7EF5FC4}" type="datetimeFigureOut">
              <a:rPr lang="en-IN" smtClean="0"/>
              <a:t>08-07-2020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6C05C31-AB90-4FC0-9A63-37EFF872B1B1}" type="slidenum">
              <a:rPr lang="en-IN" smtClean="0"/>
              <a:t>‹#›</a:t>
            </a:fld>
            <a:endParaRPr lang="en-IN"/>
          </a:p>
        </p:txBody>
      </p:sp>
    </p:spTree>
    <p:extLst>
      <p:ext uri="{BB962C8B-B14F-4D97-AF65-F5344CB8AC3E}">
        <p14:creationId xmlns:p14="http://schemas.microsoft.com/office/powerpoint/2010/main" val="245149881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9169BDF-C6E6-4007-8D5A-D55AB7EF5FC4}" type="datetimeFigureOut">
              <a:rPr lang="en-IN" smtClean="0"/>
              <a:t>08-07-2020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6C05C31-AB90-4FC0-9A63-37EFF872B1B1}" type="slidenum">
              <a:rPr lang="en-IN" smtClean="0"/>
              <a:t>‹#›</a:t>
            </a:fld>
            <a:endParaRPr lang="en-IN"/>
          </a:p>
        </p:txBody>
      </p:sp>
    </p:spTree>
    <p:extLst>
      <p:ext uri="{BB962C8B-B14F-4D97-AF65-F5344CB8AC3E}">
        <p14:creationId xmlns:p14="http://schemas.microsoft.com/office/powerpoint/2010/main" val="228636729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9169BDF-C6E6-4007-8D5A-D55AB7EF5FC4}" type="datetimeFigureOut">
              <a:rPr lang="en-IN" smtClean="0"/>
              <a:t>08-07-2020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6C05C31-AB90-4FC0-9A63-37EFF872B1B1}" type="slidenum">
              <a:rPr lang="en-IN" smtClean="0"/>
              <a:t>‹#›</a:t>
            </a:fld>
            <a:endParaRPr lang="en-IN"/>
          </a:p>
        </p:txBody>
      </p:sp>
    </p:spTree>
    <p:extLst>
      <p:ext uri="{BB962C8B-B14F-4D97-AF65-F5344CB8AC3E}">
        <p14:creationId xmlns:p14="http://schemas.microsoft.com/office/powerpoint/2010/main" val="182218788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9169BDF-C6E6-4007-8D5A-D55AB7EF5FC4}" type="datetimeFigureOut">
              <a:rPr lang="en-IN" smtClean="0"/>
              <a:t>08-07-2020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6C05C31-AB90-4FC0-9A63-37EFF872B1B1}" type="slidenum">
              <a:rPr lang="en-IN" smtClean="0"/>
              <a:t>‹#›</a:t>
            </a:fld>
            <a:endParaRPr lang="en-IN"/>
          </a:p>
        </p:txBody>
      </p:sp>
    </p:spTree>
    <p:extLst>
      <p:ext uri="{BB962C8B-B14F-4D97-AF65-F5344CB8AC3E}">
        <p14:creationId xmlns:p14="http://schemas.microsoft.com/office/powerpoint/2010/main" val="21930396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9169BDF-C6E6-4007-8D5A-D55AB7EF5FC4}" type="datetimeFigureOut">
              <a:rPr lang="en-IN" smtClean="0"/>
              <a:t>08-07-2020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6C05C31-AB90-4FC0-9A63-37EFF872B1B1}" type="slidenum">
              <a:rPr lang="en-IN" smtClean="0"/>
              <a:t>‹#›</a:t>
            </a:fld>
            <a:endParaRPr lang="en-IN"/>
          </a:p>
        </p:txBody>
      </p:sp>
    </p:spTree>
    <p:extLst>
      <p:ext uri="{BB962C8B-B14F-4D97-AF65-F5344CB8AC3E}">
        <p14:creationId xmlns:p14="http://schemas.microsoft.com/office/powerpoint/2010/main" val="23195593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9169BDF-C6E6-4007-8D5A-D55AB7EF5FC4}" type="datetimeFigureOut">
              <a:rPr lang="en-IN" smtClean="0"/>
              <a:t>08-07-2020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6C05C31-AB90-4FC0-9A63-37EFF872B1B1}" type="slidenum">
              <a:rPr lang="en-IN" smtClean="0"/>
              <a:t>‹#›</a:t>
            </a:fld>
            <a:endParaRPr lang="en-IN"/>
          </a:p>
        </p:txBody>
      </p:sp>
    </p:spTree>
    <p:extLst>
      <p:ext uri="{BB962C8B-B14F-4D97-AF65-F5344CB8AC3E}">
        <p14:creationId xmlns:p14="http://schemas.microsoft.com/office/powerpoint/2010/main" val="26584785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9169BDF-C6E6-4007-8D5A-D55AB7EF5FC4}" type="datetimeFigureOut">
              <a:rPr lang="en-IN" smtClean="0"/>
              <a:t>08-07-2020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6C05C31-AB90-4FC0-9A63-37EFF872B1B1}" type="slidenum">
              <a:rPr lang="en-IN" smtClean="0"/>
              <a:t>‹#›</a:t>
            </a:fld>
            <a:endParaRPr lang="en-IN"/>
          </a:p>
        </p:txBody>
      </p:sp>
    </p:spTree>
    <p:extLst>
      <p:ext uri="{BB962C8B-B14F-4D97-AF65-F5344CB8AC3E}">
        <p14:creationId xmlns:p14="http://schemas.microsoft.com/office/powerpoint/2010/main" val="35012347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9169BDF-C6E6-4007-8D5A-D55AB7EF5FC4}" type="datetimeFigureOut">
              <a:rPr lang="en-IN" smtClean="0"/>
              <a:t>08-07-2020</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A6C05C31-AB90-4FC0-9A63-37EFF872B1B1}" type="slidenum">
              <a:rPr lang="en-IN" smtClean="0"/>
              <a:t>‹#›</a:t>
            </a:fld>
            <a:endParaRPr lang="en-IN"/>
          </a:p>
        </p:txBody>
      </p:sp>
    </p:spTree>
    <p:extLst>
      <p:ext uri="{BB962C8B-B14F-4D97-AF65-F5344CB8AC3E}">
        <p14:creationId xmlns:p14="http://schemas.microsoft.com/office/powerpoint/2010/main" val="4889962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9169BDF-C6E6-4007-8D5A-D55AB7EF5FC4}" type="datetimeFigureOut">
              <a:rPr lang="en-IN" smtClean="0"/>
              <a:t>08-07-2020</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A6C05C31-AB90-4FC0-9A63-37EFF872B1B1}" type="slidenum">
              <a:rPr lang="en-IN" smtClean="0"/>
              <a:t>‹#›</a:t>
            </a:fld>
            <a:endParaRPr lang="en-IN"/>
          </a:p>
        </p:txBody>
      </p:sp>
    </p:spTree>
    <p:extLst>
      <p:ext uri="{BB962C8B-B14F-4D97-AF65-F5344CB8AC3E}">
        <p14:creationId xmlns:p14="http://schemas.microsoft.com/office/powerpoint/2010/main" val="28601154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9169BDF-C6E6-4007-8D5A-D55AB7EF5FC4}" type="datetimeFigureOut">
              <a:rPr lang="en-IN" smtClean="0"/>
              <a:t>08-07-2020</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A6C05C31-AB90-4FC0-9A63-37EFF872B1B1}" type="slidenum">
              <a:rPr lang="en-IN" smtClean="0"/>
              <a:t>‹#›</a:t>
            </a:fld>
            <a:endParaRPr lang="en-IN"/>
          </a:p>
        </p:txBody>
      </p:sp>
    </p:spTree>
    <p:extLst>
      <p:ext uri="{BB962C8B-B14F-4D97-AF65-F5344CB8AC3E}">
        <p14:creationId xmlns:p14="http://schemas.microsoft.com/office/powerpoint/2010/main" val="31238971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E9169BDF-C6E6-4007-8D5A-D55AB7EF5FC4}" type="datetimeFigureOut">
              <a:rPr lang="en-IN" smtClean="0"/>
              <a:t>08-07-2020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6C05C31-AB90-4FC0-9A63-37EFF872B1B1}" type="slidenum">
              <a:rPr lang="en-IN" smtClean="0"/>
              <a:t>‹#›</a:t>
            </a:fld>
            <a:endParaRPr lang="en-IN"/>
          </a:p>
        </p:txBody>
      </p:sp>
    </p:spTree>
    <p:extLst>
      <p:ext uri="{BB962C8B-B14F-4D97-AF65-F5344CB8AC3E}">
        <p14:creationId xmlns:p14="http://schemas.microsoft.com/office/powerpoint/2010/main" val="36185000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a:xfrm>
            <a:off x="6399212" y="5883275"/>
            <a:ext cx="914400" cy="365125"/>
          </a:xfrm>
        </p:spPr>
        <p:txBody>
          <a:bodyPr/>
          <a:lstStyle/>
          <a:p>
            <a:fld id="{E9169BDF-C6E6-4007-8D5A-D55AB7EF5FC4}" type="datetimeFigureOut">
              <a:rPr lang="en-IN" smtClean="0"/>
              <a:t>08-07-2020</a:t>
            </a:fld>
            <a:endParaRPr lang="en-IN"/>
          </a:p>
        </p:txBody>
      </p:sp>
      <p:sp>
        <p:nvSpPr>
          <p:cNvPr id="6" name="Footer Placeholder 5"/>
          <p:cNvSpPr>
            <a:spLocks noGrp="1"/>
          </p:cNvSpPr>
          <p:nvPr>
            <p:ph type="ftr" sz="quarter" idx="11"/>
          </p:nvPr>
        </p:nvSpPr>
        <p:spPr>
          <a:xfrm>
            <a:off x="1141412" y="5883275"/>
            <a:ext cx="5105400" cy="365125"/>
          </a:xfrm>
        </p:spPr>
        <p:txBody>
          <a:bodyPr/>
          <a:lstStyle/>
          <a:p>
            <a:endParaRPr lang="en-IN"/>
          </a:p>
        </p:txBody>
      </p:sp>
      <p:sp>
        <p:nvSpPr>
          <p:cNvPr id="7" name="Slide Number Placeholder 6"/>
          <p:cNvSpPr>
            <a:spLocks noGrp="1"/>
          </p:cNvSpPr>
          <p:nvPr>
            <p:ph type="sldNum" sz="quarter" idx="12"/>
          </p:nvPr>
        </p:nvSpPr>
        <p:spPr>
          <a:xfrm>
            <a:off x="10742612" y="5883275"/>
            <a:ext cx="322567" cy="365125"/>
          </a:xfrm>
        </p:spPr>
        <p:txBody>
          <a:bodyPr/>
          <a:lstStyle/>
          <a:p>
            <a:fld id="{A6C05C31-AB90-4FC0-9A63-37EFF872B1B1}" type="slidenum">
              <a:rPr lang="en-IN" smtClean="0"/>
              <a:t>‹#›</a:t>
            </a:fld>
            <a:endParaRPr lang="en-IN"/>
          </a:p>
        </p:txBody>
      </p:sp>
    </p:spTree>
    <p:extLst>
      <p:ext uri="{BB962C8B-B14F-4D97-AF65-F5344CB8AC3E}">
        <p14:creationId xmlns:p14="http://schemas.microsoft.com/office/powerpoint/2010/main" val="519195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E9169BDF-C6E6-4007-8D5A-D55AB7EF5FC4}" type="datetimeFigureOut">
              <a:rPr lang="en-IN" smtClean="0"/>
              <a:t>08-07-2020</a:t>
            </a:fld>
            <a:endParaRPr lang="en-IN"/>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IN"/>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A6C05C31-AB90-4FC0-9A63-37EFF872B1B1}" type="slidenum">
              <a:rPr lang="en-IN" smtClean="0"/>
              <a:t>‹#›</a:t>
            </a:fld>
            <a:endParaRPr lang="en-IN"/>
          </a:p>
        </p:txBody>
      </p:sp>
    </p:spTree>
    <p:extLst>
      <p:ext uri="{BB962C8B-B14F-4D97-AF65-F5344CB8AC3E}">
        <p14:creationId xmlns:p14="http://schemas.microsoft.com/office/powerpoint/2010/main" val="3931072752"/>
      </p:ext>
    </p:extLst>
  </p:cSld>
  <p:clrMap bg1="dk1" tx1="lt1" bg2="dk2" tx2="lt2" accent1="accent1" accent2="accent2" accent3="accent3" accent4="accent4" accent5="accent5" accent6="accent6" hlink="hlink" folHlink="folHlink"/>
  <p:sldLayoutIdLst>
    <p:sldLayoutId id="2147483808" r:id="rId1"/>
    <p:sldLayoutId id="2147483809" r:id="rId2"/>
    <p:sldLayoutId id="2147483810" r:id="rId3"/>
    <p:sldLayoutId id="2147483811" r:id="rId4"/>
    <p:sldLayoutId id="2147483812" r:id="rId5"/>
    <p:sldLayoutId id="2147483813" r:id="rId6"/>
    <p:sldLayoutId id="2147483814" r:id="rId7"/>
    <p:sldLayoutId id="2147483815" r:id="rId8"/>
    <p:sldLayoutId id="2147483816" r:id="rId9"/>
    <p:sldLayoutId id="2147483817" r:id="rId10"/>
    <p:sldLayoutId id="2147483818" r:id="rId11"/>
    <p:sldLayoutId id="2147483819" r:id="rId12"/>
    <p:sldLayoutId id="2147483820" r:id="rId13"/>
    <p:sldLayoutId id="2147483821" r:id="rId14"/>
    <p:sldLayoutId id="2147483822" r:id="rId15"/>
    <p:sldLayoutId id="2147483823" r:id="rId16"/>
    <p:sldLayoutId id="2147483824" r:id="rId17"/>
  </p:sldLayoutIdLst>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p:cNvSpPr txBox="1"/>
          <p:nvPr/>
        </p:nvSpPr>
        <p:spPr>
          <a:xfrm>
            <a:off x="3636235" y="2076109"/>
            <a:ext cx="4307081" cy="523220"/>
          </a:xfrm>
          <a:prstGeom prst="rect">
            <a:avLst/>
          </a:prstGeom>
          <a:noFill/>
        </p:spPr>
        <p:txBody>
          <a:bodyPr wrap="square" rtlCol="0">
            <a:spAutoFit/>
          </a:bodyPr>
          <a:lstStyle/>
          <a:p>
            <a:pPr algn="ctr"/>
            <a:r>
              <a:rPr lang="en-IN" sz="2800" b="1" dirty="0">
                <a:solidFill>
                  <a:srgbClr val="00B050"/>
                </a:solidFill>
                <a:latin typeface="Times New Roman" panose="02020603050405020304" pitchFamily="18" charset="0"/>
                <a:cs typeface="Times New Roman" panose="02020603050405020304" pitchFamily="18" charset="0"/>
              </a:rPr>
              <a:t>Team Name :-</a:t>
            </a:r>
            <a:r>
              <a:rPr lang="en-IN" sz="2800" b="1" dirty="0">
                <a:solidFill>
                  <a:schemeClr val="accent2"/>
                </a:solidFill>
                <a:latin typeface="Times New Roman" panose="02020603050405020304" pitchFamily="18" charset="0"/>
                <a:cs typeface="Times New Roman" panose="02020603050405020304" pitchFamily="18" charset="0"/>
              </a:rPr>
              <a:t> </a:t>
            </a:r>
            <a:r>
              <a:rPr lang="en-IN" sz="2800" b="1" i="1" dirty="0">
                <a:solidFill>
                  <a:schemeClr val="accent2"/>
                </a:solidFill>
                <a:latin typeface="Times New Roman" panose="02020603050405020304" pitchFamily="18" charset="0"/>
                <a:cs typeface="Times New Roman" panose="02020603050405020304" pitchFamily="18" charset="0"/>
              </a:rPr>
              <a:t>NASDAQ</a:t>
            </a:r>
          </a:p>
        </p:txBody>
      </p:sp>
      <p:sp>
        <p:nvSpPr>
          <p:cNvPr id="6" name="Rectangle 5"/>
          <p:cNvSpPr/>
          <p:nvPr/>
        </p:nvSpPr>
        <p:spPr>
          <a:xfrm>
            <a:off x="1589649" y="2853563"/>
            <a:ext cx="8229600" cy="954107"/>
          </a:xfrm>
          <a:prstGeom prst="rect">
            <a:avLst/>
          </a:prstGeom>
        </p:spPr>
        <p:txBody>
          <a:bodyPr wrap="square">
            <a:spAutoFit/>
          </a:bodyPr>
          <a:lstStyle/>
          <a:p>
            <a:pPr algn="ctr"/>
            <a:r>
              <a:rPr lang="en-IN" sz="2800" b="1" dirty="0">
                <a:solidFill>
                  <a:srgbClr val="FF0000"/>
                </a:solidFill>
                <a:latin typeface="Arial" panose="020B0604020202020204" pitchFamily="34" charset="0"/>
                <a:cs typeface="Arial" panose="020B0604020202020204" pitchFamily="34" charset="0"/>
              </a:rPr>
              <a:t>Project :- </a:t>
            </a:r>
            <a:r>
              <a:rPr lang="en-IN" sz="2800" b="1" dirty="0">
                <a:solidFill>
                  <a:srgbClr val="00B0F0"/>
                </a:solidFill>
                <a:latin typeface="Arial" panose="020B0604020202020204" pitchFamily="34" charset="0"/>
                <a:cs typeface="Arial" panose="020B0604020202020204" pitchFamily="34" charset="0"/>
              </a:rPr>
              <a:t>Stock Price Prediction</a:t>
            </a:r>
          </a:p>
          <a:p>
            <a:pPr algn="ctr"/>
            <a:r>
              <a:rPr lang="en-IN" sz="2800" b="1" dirty="0">
                <a:solidFill>
                  <a:srgbClr val="FF0000"/>
                </a:solidFill>
                <a:latin typeface="Arial" panose="020B0604020202020204" pitchFamily="34" charset="0"/>
                <a:cs typeface="Arial" panose="020B0604020202020204" pitchFamily="34" charset="0"/>
              </a:rPr>
              <a:t>Group:</a:t>
            </a:r>
            <a:r>
              <a:rPr lang="en-IN" sz="2800" b="1" dirty="0">
                <a:solidFill>
                  <a:srgbClr val="00B0F0"/>
                </a:solidFill>
                <a:latin typeface="Arial" panose="020B0604020202020204" pitchFamily="34" charset="0"/>
                <a:cs typeface="Arial" panose="020B0604020202020204" pitchFamily="34" charset="0"/>
              </a:rPr>
              <a:t> 15 </a:t>
            </a:r>
          </a:p>
        </p:txBody>
      </p:sp>
      <p:sp>
        <p:nvSpPr>
          <p:cNvPr id="8" name="TextBox 7"/>
          <p:cNvSpPr txBox="1"/>
          <p:nvPr/>
        </p:nvSpPr>
        <p:spPr>
          <a:xfrm>
            <a:off x="3466346" y="4346916"/>
            <a:ext cx="2507734" cy="1754326"/>
          </a:xfrm>
          <a:prstGeom prst="rect">
            <a:avLst/>
          </a:prstGeom>
          <a:noFill/>
        </p:spPr>
        <p:txBody>
          <a:bodyPr wrap="square" rtlCol="0">
            <a:spAutoFit/>
          </a:bodyPr>
          <a:lstStyle/>
          <a:p>
            <a:r>
              <a:rPr lang="en-IN" b="1" dirty="0">
                <a:latin typeface="Arial" panose="020B0604020202020204" pitchFamily="34" charset="0"/>
                <a:ea typeface="SimSun" panose="02010600030101010101" pitchFamily="2" charset="-122"/>
                <a:cs typeface="Arial" panose="020B0604020202020204" pitchFamily="34" charset="0"/>
              </a:rPr>
              <a:t>Group Members :</a:t>
            </a:r>
          </a:p>
          <a:p>
            <a:r>
              <a:rPr lang="en-IN" b="1" dirty="0">
                <a:latin typeface="Arial" panose="020B0604020202020204" pitchFamily="34" charset="0"/>
                <a:ea typeface="SimSun" panose="02010600030101010101" pitchFamily="2" charset="-122"/>
                <a:cs typeface="Arial" panose="020B0604020202020204" pitchFamily="34" charset="0"/>
              </a:rPr>
              <a:t>		</a:t>
            </a:r>
          </a:p>
          <a:p>
            <a:pPr marL="285750" indent="-285750">
              <a:buFont typeface="Arial" panose="020B0604020202020204" pitchFamily="34" charset="0"/>
              <a:buChar char="•"/>
            </a:pPr>
            <a:r>
              <a:rPr lang="en-IN" b="1" dirty="0">
                <a:latin typeface="Arial" panose="020B0604020202020204" pitchFamily="34" charset="0"/>
                <a:ea typeface="SimSun" panose="02010600030101010101" pitchFamily="2" charset="-122"/>
                <a:cs typeface="Arial" panose="020B0604020202020204" pitchFamily="34" charset="0"/>
              </a:rPr>
              <a:t>Tushar  Kumar</a:t>
            </a:r>
          </a:p>
          <a:p>
            <a:pPr marL="285750" indent="-285750">
              <a:buFont typeface="Arial" panose="020B0604020202020204" pitchFamily="34" charset="0"/>
              <a:buChar char="•"/>
            </a:pPr>
            <a:r>
              <a:rPr lang="en-IN" b="1" dirty="0">
                <a:latin typeface="Arial" panose="020B0604020202020204" pitchFamily="34" charset="0"/>
                <a:ea typeface="SimSun" panose="02010600030101010101" pitchFamily="2" charset="-122"/>
                <a:cs typeface="Arial" panose="020B0604020202020204" pitchFamily="34" charset="0"/>
              </a:rPr>
              <a:t>Kavin Kumar Singh</a:t>
            </a:r>
          </a:p>
          <a:p>
            <a:r>
              <a:rPr lang="en-IN" b="1" dirty="0">
                <a:latin typeface="Arial" panose="020B0604020202020204" pitchFamily="34" charset="0"/>
                <a:ea typeface="SimSun" panose="02010600030101010101" pitchFamily="2" charset="-122"/>
                <a:cs typeface="Arial" panose="020B0604020202020204" pitchFamily="34" charset="0"/>
              </a:rPr>
              <a:t>              </a:t>
            </a:r>
          </a:p>
        </p:txBody>
      </p:sp>
      <p:sp>
        <p:nvSpPr>
          <p:cNvPr id="9" name="TextBox 8"/>
          <p:cNvSpPr txBox="1"/>
          <p:nvPr/>
        </p:nvSpPr>
        <p:spPr>
          <a:xfrm>
            <a:off x="1674976" y="498436"/>
            <a:ext cx="8229600" cy="1323439"/>
          </a:xfrm>
          <a:prstGeom prst="rect">
            <a:avLst/>
          </a:prstGeom>
          <a:noFill/>
        </p:spPr>
        <p:txBody>
          <a:bodyPr wrap="square" rtlCol="0">
            <a:spAutoFit/>
          </a:bodyPr>
          <a:lstStyle/>
          <a:p>
            <a:pPr algn="ctr"/>
            <a:r>
              <a:rPr lang="en-IN" sz="4000" u="sng" dirty="0">
                <a:solidFill>
                  <a:srgbClr val="FFC000"/>
                </a:solidFill>
                <a:latin typeface="Arial" panose="020B0604020202020204" pitchFamily="34" charset="0"/>
                <a:ea typeface="SimSun-ExtB" panose="02010609060101010101" pitchFamily="49" charset="-122"/>
                <a:cs typeface="Arial" panose="020B0604020202020204" pitchFamily="34" charset="0"/>
              </a:rPr>
              <a:t>Data Analysis &amp; Machine Learning Using Python Internship</a:t>
            </a:r>
          </a:p>
        </p:txBody>
      </p:sp>
    </p:spTree>
    <p:extLst>
      <p:ext uri="{BB962C8B-B14F-4D97-AF65-F5344CB8AC3E}">
        <p14:creationId xmlns:p14="http://schemas.microsoft.com/office/powerpoint/2010/main" val="27192299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12813" y="702849"/>
            <a:ext cx="6658419" cy="5615655"/>
          </a:xfrm>
        </p:spPr>
        <p:txBody>
          <a:bodyPr>
            <a:normAutofit/>
          </a:bodyPr>
          <a:lstStyle/>
          <a:p>
            <a:r>
              <a:rPr lang="en-IN" sz="2400" b="1" dirty="0">
                <a:solidFill>
                  <a:schemeClr val="tx1"/>
                </a:solidFill>
              </a:rPr>
              <a:t>So </a:t>
            </a:r>
            <a:r>
              <a:rPr lang="en-US" sz="2400" b="1" dirty="0">
                <a:solidFill>
                  <a:schemeClr val="tx1"/>
                </a:solidFill>
                <a:effectLst/>
              </a:rPr>
              <a:t>After grouping we take the first price of open column</a:t>
            </a:r>
            <a:endParaRPr lang="en-IN" sz="2400" b="1" dirty="0">
              <a:solidFill>
                <a:schemeClr val="tx1"/>
              </a:solidFill>
              <a:effectLst/>
            </a:endParaRPr>
          </a:p>
          <a:p>
            <a:r>
              <a:rPr lang="en-US" sz="2400" b="1" dirty="0">
                <a:solidFill>
                  <a:schemeClr val="tx1"/>
                </a:solidFill>
                <a:effectLst/>
              </a:rPr>
              <a:t>Last price of close column</a:t>
            </a:r>
            <a:endParaRPr lang="en-IN" sz="2400" b="1" dirty="0">
              <a:solidFill>
                <a:schemeClr val="tx1"/>
              </a:solidFill>
              <a:effectLst/>
            </a:endParaRPr>
          </a:p>
          <a:p>
            <a:r>
              <a:rPr lang="en-US" sz="2400" b="1" dirty="0">
                <a:solidFill>
                  <a:schemeClr val="tx1"/>
                </a:solidFill>
                <a:effectLst/>
              </a:rPr>
              <a:t>Highest price of high column</a:t>
            </a:r>
            <a:endParaRPr lang="en-IN" sz="2400" b="1" dirty="0">
              <a:solidFill>
                <a:schemeClr val="tx1"/>
              </a:solidFill>
              <a:effectLst/>
            </a:endParaRPr>
          </a:p>
          <a:p>
            <a:r>
              <a:rPr lang="en-US" sz="2400" b="1" dirty="0">
                <a:solidFill>
                  <a:schemeClr val="tx1"/>
                </a:solidFill>
                <a:effectLst/>
              </a:rPr>
              <a:t>And lowest price of lowest column.</a:t>
            </a:r>
            <a:endParaRPr lang="en-IN" sz="2400" b="1" dirty="0">
              <a:solidFill>
                <a:schemeClr val="tx1"/>
              </a:solidFill>
              <a:effectLst/>
            </a:endParaRPr>
          </a:p>
          <a:p>
            <a:r>
              <a:rPr lang="en-US" sz="2400" b="1" dirty="0">
                <a:solidFill>
                  <a:schemeClr val="tx1"/>
                </a:solidFill>
                <a:effectLst/>
              </a:rPr>
              <a:t>Reason behind this is as open is the first one meaning on that day the stock price opens. Close is last means on that day stock close on that price and so on.</a:t>
            </a:r>
          </a:p>
          <a:p>
            <a:r>
              <a:rPr lang="en-US" sz="2400" b="1" dirty="0">
                <a:solidFill>
                  <a:schemeClr val="tx1"/>
                </a:solidFill>
                <a:effectLst/>
              </a:rPr>
              <a:t>And finally we added index column representing as days.</a:t>
            </a:r>
            <a:endParaRPr lang="en-IN" sz="2400" b="1" dirty="0">
              <a:solidFill>
                <a:schemeClr val="tx1"/>
              </a:solidFill>
              <a:effectLst/>
            </a:endParaRPr>
          </a:p>
          <a:p>
            <a:endParaRPr lang="en-IN" dirty="0"/>
          </a:p>
        </p:txBody>
      </p:sp>
      <p:pic>
        <p:nvPicPr>
          <p:cNvPr id="4" name="Picture 3"/>
          <p:cNvPicPr/>
          <p:nvPr/>
        </p:nvPicPr>
        <p:blipFill rotWithShape="1">
          <a:blip r:embed="rId2">
            <a:extLst>
              <a:ext uri="{28A0092B-C50C-407E-A947-70E740481C1C}">
                <a14:useLocalDpi xmlns:a14="http://schemas.microsoft.com/office/drawing/2010/main" val="0"/>
              </a:ext>
            </a:extLst>
          </a:blip>
          <a:srcRect l="18417" t="33210" r="60403" b="23991"/>
          <a:stretch/>
        </p:blipFill>
        <p:spPr bwMode="auto">
          <a:xfrm>
            <a:off x="7702296" y="1131377"/>
            <a:ext cx="3819144" cy="443731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3773743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C1E4022-D2AE-4468-AAFF-A1C2379B9DFB}"/>
              </a:ext>
            </a:extLst>
          </p:cNvPr>
          <p:cNvSpPr/>
          <p:nvPr/>
        </p:nvSpPr>
        <p:spPr>
          <a:xfrm>
            <a:off x="2778366" y="421621"/>
            <a:ext cx="5862502" cy="830997"/>
          </a:xfrm>
          <a:prstGeom prst="rect">
            <a:avLst/>
          </a:prstGeom>
        </p:spPr>
        <p:txBody>
          <a:bodyPr wrap="none">
            <a:spAutoFit/>
          </a:bodyPr>
          <a:lstStyle/>
          <a:p>
            <a:r>
              <a:rPr lang="en-IN" sz="4800" u="sng" dirty="0">
                <a:solidFill>
                  <a:srgbClr val="FF9900"/>
                </a:solidFill>
              </a:rPr>
              <a:t>Data Visualization:-</a:t>
            </a:r>
          </a:p>
        </p:txBody>
      </p:sp>
      <p:sp>
        <p:nvSpPr>
          <p:cNvPr id="3" name="TextBox 2">
            <a:extLst>
              <a:ext uri="{FF2B5EF4-FFF2-40B4-BE49-F238E27FC236}">
                <a16:creationId xmlns:a16="http://schemas.microsoft.com/office/drawing/2014/main" id="{4011826B-6BAD-4F18-90AB-35FDF31748DF}"/>
              </a:ext>
            </a:extLst>
          </p:cNvPr>
          <p:cNvSpPr txBox="1"/>
          <p:nvPr/>
        </p:nvSpPr>
        <p:spPr>
          <a:xfrm>
            <a:off x="980660" y="1484448"/>
            <a:ext cx="10840278" cy="1511119"/>
          </a:xfrm>
          <a:prstGeom prst="rect">
            <a:avLst/>
          </a:prstGeom>
          <a:noFill/>
        </p:spPr>
        <p:txBody>
          <a:bodyPr wrap="square" rtlCol="0">
            <a:spAutoFit/>
          </a:bodyPr>
          <a:lstStyle/>
          <a:p>
            <a:pPr>
              <a:lnSpc>
                <a:spcPct val="150000"/>
              </a:lnSpc>
            </a:pPr>
            <a:r>
              <a:rPr lang="en-IN" sz="2400" b="1" dirty="0"/>
              <a:t>1) </a:t>
            </a:r>
            <a:r>
              <a:rPr lang="en-IN" sz="2400" b="1" u="sng" dirty="0"/>
              <a:t>Univariate Analysis </a:t>
            </a:r>
            <a:r>
              <a:rPr lang="en-IN" sz="2400" dirty="0"/>
              <a:t>:- </a:t>
            </a:r>
            <a:r>
              <a:rPr lang="en-US" sz="2000" b="1" dirty="0"/>
              <a:t>Univariate analysis</a:t>
            </a:r>
            <a:r>
              <a:rPr lang="en-US" sz="2000" dirty="0"/>
              <a:t> is the simplest form of analyzing data. “Uni” means “one”, so in other words your data has only one variable</a:t>
            </a:r>
            <a:r>
              <a:rPr lang="en-IN" sz="2000" dirty="0"/>
              <a:t>.We have applied univariate analysis for the volume of stock sold for 10 days.</a:t>
            </a:r>
            <a:endParaRPr lang="en-IN" sz="2000" u="sng" dirty="0"/>
          </a:p>
        </p:txBody>
      </p:sp>
      <p:pic>
        <p:nvPicPr>
          <p:cNvPr id="5" name="Picture 4">
            <a:extLst>
              <a:ext uri="{FF2B5EF4-FFF2-40B4-BE49-F238E27FC236}">
                <a16:creationId xmlns:a16="http://schemas.microsoft.com/office/drawing/2014/main" id="{ABE1D712-21E9-4411-BA4C-02098E6EF2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14781" y="3227397"/>
            <a:ext cx="7593496" cy="3471987"/>
          </a:xfrm>
          <a:prstGeom prst="rect">
            <a:avLst/>
          </a:prstGeom>
        </p:spPr>
      </p:pic>
    </p:spTree>
    <p:extLst>
      <p:ext uri="{BB962C8B-B14F-4D97-AF65-F5344CB8AC3E}">
        <p14:creationId xmlns:p14="http://schemas.microsoft.com/office/powerpoint/2010/main" val="8595596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19181" t="22950" r="14819" b="7070"/>
          <a:stretch/>
        </p:blipFill>
        <p:spPr>
          <a:xfrm>
            <a:off x="1162878" y="803767"/>
            <a:ext cx="9660835" cy="2814075"/>
          </a:xfrm>
          <a:prstGeom prst="rect">
            <a:avLst/>
          </a:prstGeom>
        </p:spPr>
      </p:pic>
      <p:sp>
        <p:nvSpPr>
          <p:cNvPr id="6" name="TextBox 5"/>
          <p:cNvSpPr txBox="1"/>
          <p:nvPr/>
        </p:nvSpPr>
        <p:spPr>
          <a:xfrm>
            <a:off x="1305604" y="15857"/>
            <a:ext cx="9144000" cy="707886"/>
          </a:xfrm>
          <a:prstGeom prst="rect">
            <a:avLst/>
          </a:prstGeom>
          <a:noFill/>
        </p:spPr>
        <p:txBody>
          <a:bodyPr wrap="square" rtlCol="0">
            <a:spAutoFit/>
          </a:bodyPr>
          <a:lstStyle/>
          <a:p>
            <a:r>
              <a:rPr lang="en-IN" sz="4000" b="1" u="sng" dirty="0">
                <a:solidFill>
                  <a:srgbClr val="92D050"/>
                </a:solidFill>
              </a:rPr>
              <a:t>Displaying the univariate distribution</a:t>
            </a:r>
          </a:p>
        </p:txBody>
      </p:sp>
      <p:pic>
        <p:nvPicPr>
          <p:cNvPr id="5" name="Picture 4">
            <a:extLst>
              <a:ext uri="{FF2B5EF4-FFF2-40B4-BE49-F238E27FC236}">
                <a16:creationId xmlns:a16="http://schemas.microsoft.com/office/drawing/2014/main" id="{3751E265-B173-48D1-9E6C-18E9DFD9DA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2878" y="3938745"/>
            <a:ext cx="9660835" cy="2625232"/>
          </a:xfrm>
          <a:prstGeom prst="rect">
            <a:avLst/>
          </a:prstGeom>
        </p:spPr>
      </p:pic>
    </p:spTree>
    <p:extLst>
      <p:ext uri="{BB962C8B-B14F-4D97-AF65-F5344CB8AC3E}">
        <p14:creationId xmlns:p14="http://schemas.microsoft.com/office/powerpoint/2010/main" val="32579009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AA239CA-901D-4A4E-ACE5-40F670DD9766}"/>
              </a:ext>
            </a:extLst>
          </p:cNvPr>
          <p:cNvSpPr txBox="1"/>
          <p:nvPr/>
        </p:nvSpPr>
        <p:spPr>
          <a:xfrm>
            <a:off x="3118564" y="125769"/>
            <a:ext cx="5279009" cy="769441"/>
          </a:xfrm>
          <a:prstGeom prst="rect">
            <a:avLst/>
          </a:prstGeom>
          <a:noFill/>
        </p:spPr>
        <p:txBody>
          <a:bodyPr wrap="none" rtlCol="0">
            <a:spAutoFit/>
          </a:bodyPr>
          <a:lstStyle/>
          <a:p>
            <a:r>
              <a:rPr lang="en-IN" sz="4400" b="1" u="sng" dirty="0">
                <a:solidFill>
                  <a:srgbClr val="FFFF00"/>
                </a:solidFill>
              </a:rPr>
              <a:t>Bivariate analysis:-</a:t>
            </a:r>
          </a:p>
        </p:txBody>
      </p:sp>
      <p:sp>
        <p:nvSpPr>
          <p:cNvPr id="3" name="Rectangle 2">
            <a:extLst>
              <a:ext uri="{FF2B5EF4-FFF2-40B4-BE49-F238E27FC236}">
                <a16:creationId xmlns:a16="http://schemas.microsoft.com/office/drawing/2014/main" id="{F5439F03-DAAD-4770-82C6-AB4E5FB1AB3D}"/>
              </a:ext>
            </a:extLst>
          </p:cNvPr>
          <p:cNvSpPr/>
          <p:nvPr/>
        </p:nvSpPr>
        <p:spPr>
          <a:xfrm>
            <a:off x="821633" y="986650"/>
            <a:ext cx="9872870" cy="1130118"/>
          </a:xfrm>
          <a:prstGeom prst="rect">
            <a:avLst/>
          </a:prstGeom>
        </p:spPr>
        <p:txBody>
          <a:bodyPr wrap="square">
            <a:spAutoFit/>
          </a:bodyPr>
          <a:lstStyle/>
          <a:p>
            <a:pPr algn="just">
              <a:lnSpc>
                <a:spcPct val="150000"/>
              </a:lnSpc>
            </a:pPr>
            <a:r>
              <a:rPr lang="en-IN" sz="2400" b="1" dirty="0"/>
              <a:t>1) </a:t>
            </a:r>
            <a:r>
              <a:rPr lang="en-IN" sz="2400" b="1" u="sng" dirty="0"/>
              <a:t>Bivariate Analysis </a:t>
            </a:r>
            <a:r>
              <a:rPr lang="en-IN" sz="2400" dirty="0"/>
              <a:t>:- </a:t>
            </a:r>
            <a:r>
              <a:rPr lang="en-US" sz="2400" b="1" dirty="0"/>
              <a:t>Bivariate</a:t>
            </a:r>
            <a:r>
              <a:rPr lang="en-US" sz="2400" dirty="0"/>
              <a:t> data could also be two sets of items that are dependent on each other.</a:t>
            </a:r>
            <a:endParaRPr lang="en-IN" sz="2400" u="sng" dirty="0"/>
          </a:p>
        </p:txBody>
      </p:sp>
      <p:pic>
        <p:nvPicPr>
          <p:cNvPr id="5" name="Picture 4">
            <a:extLst>
              <a:ext uri="{FF2B5EF4-FFF2-40B4-BE49-F238E27FC236}">
                <a16:creationId xmlns:a16="http://schemas.microsoft.com/office/drawing/2014/main" id="{DEA008B1-E9CA-4333-8D06-F4442CD623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8805" y="2794769"/>
            <a:ext cx="5220245" cy="3312507"/>
          </a:xfrm>
          <a:prstGeom prst="rect">
            <a:avLst/>
          </a:prstGeom>
        </p:spPr>
      </p:pic>
      <p:pic>
        <p:nvPicPr>
          <p:cNvPr id="7" name="Picture 6">
            <a:extLst>
              <a:ext uri="{FF2B5EF4-FFF2-40B4-BE49-F238E27FC236}">
                <a16:creationId xmlns:a16="http://schemas.microsoft.com/office/drawing/2014/main" id="{D01F9057-0CA4-420D-9A33-F8A0CE73A1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46520" y="2763035"/>
            <a:ext cx="4775819" cy="3344241"/>
          </a:xfrm>
          <a:prstGeom prst="rect">
            <a:avLst/>
          </a:prstGeom>
        </p:spPr>
      </p:pic>
    </p:spTree>
    <p:extLst>
      <p:ext uri="{BB962C8B-B14F-4D97-AF65-F5344CB8AC3E}">
        <p14:creationId xmlns:p14="http://schemas.microsoft.com/office/powerpoint/2010/main" val="26520778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0417" y="397566"/>
            <a:ext cx="10172768" cy="944880"/>
          </a:xfrm>
        </p:spPr>
        <p:txBody>
          <a:bodyPr>
            <a:noAutofit/>
          </a:bodyPr>
          <a:lstStyle/>
          <a:p>
            <a:r>
              <a:rPr lang="en-IN" sz="3600" b="1" u="sng" dirty="0">
                <a:solidFill>
                  <a:srgbClr val="92D050"/>
                </a:solidFill>
              </a:rPr>
              <a:t>Displaying the bivariate distribution:-</a:t>
            </a:r>
          </a:p>
        </p:txBody>
      </p:sp>
      <p:pic>
        <p:nvPicPr>
          <p:cNvPr id="4" name="Content Placeholder 3"/>
          <p:cNvPicPr>
            <a:picLocks noGrp="1" noChangeAspect="1"/>
          </p:cNvPicPr>
          <p:nvPr>
            <p:ph idx="1"/>
          </p:nvPr>
        </p:nvPicPr>
        <p:blipFill rotWithShape="1">
          <a:blip r:embed="rId2">
            <a:extLst>
              <a:ext uri="{28A0092B-C50C-407E-A947-70E740481C1C}">
                <a14:useLocalDpi xmlns:a14="http://schemas.microsoft.com/office/drawing/2010/main" val="0"/>
              </a:ext>
            </a:extLst>
          </a:blip>
          <a:srcRect l="19327" t="22723" r="14400" b="4550"/>
          <a:stretch/>
        </p:blipFill>
        <p:spPr>
          <a:xfrm>
            <a:off x="1764266" y="1580984"/>
            <a:ext cx="7510394" cy="4636008"/>
          </a:xfrm>
          <a:prstGeom prst="rect">
            <a:avLst/>
          </a:prstGeom>
        </p:spPr>
      </p:pic>
    </p:spTree>
    <p:extLst>
      <p:ext uri="{BB962C8B-B14F-4D97-AF65-F5344CB8AC3E}">
        <p14:creationId xmlns:p14="http://schemas.microsoft.com/office/powerpoint/2010/main" val="33021682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6AED877-992D-457C-ACE5-DA48DC59B6F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6836" y="1863251"/>
            <a:ext cx="8078327" cy="4801270"/>
          </a:xfrm>
          <a:prstGeom prst="rect">
            <a:avLst/>
          </a:prstGeom>
        </p:spPr>
      </p:pic>
      <p:sp>
        <p:nvSpPr>
          <p:cNvPr id="6" name="TextBox 5">
            <a:extLst>
              <a:ext uri="{FF2B5EF4-FFF2-40B4-BE49-F238E27FC236}">
                <a16:creationId xmlns:a16="http://schemas.microsoft.com/office/drawing/2014/main" id="{B49B67AB-56E7-4899-B7FB-C863B14739C5}"/>
              </a:ext>
            </a:extLst>
          </p:cNvPr>
          <p:cNvSpPr txBox="1"/>
          <p:nvPr/>
        </p:nvSpPr>
        <p:spPr>
          <a:xfrm>
            <a:off x="3339547" y="0"/>
            <a:ext cx="4976042" cy="707886"/>
          </a:xfrm>
          <a:prstGeom prst="rect">
            <a:avLst/>
          </a:prstGeom>
          <a:noFill/>
        </p:spPr>
        <p:txBody>
          <a:bodyPr wrap="none" rtlCol="0">
            <a:spAutoFit/>
          </a:bodyPr>
          <a:lstStyle/>
          <a:p>
            <a:r>
              <a:rPr lang="en-IN" sz="4000" b="1" u="sng" dirty="0">
                <a:solidFill>
                  <a:srgbClr val="00FF00"/>
                </a:solidFill>
              </a:rPr>
              <a:t>Correlation Matrix:-</a:t>
            </a:r>
          </a:p>
        </p:txBody>
      </p:sp>
      <p:sp>
        <p:nvSpPr>
          <p:cNvPr id="7" name="TextBox 6">
            <a:extLst>
              <a:ext uri="{FF2B5EF4-FFF2-40B4-BE49-F238E27FC236}">
                <a16:creationId xmlns:a16="http://schemas.microsoft.com/office/drawing/2014/main" id="{DD96CD21-04C5-4A63-8B2B-4972161CDEB3}"/>
              </a:ext>
            </a:extLst>
          </p:cNvPr>
          <p:cNvSpPr txBox="1"/>
          <p:nvPr/>
        </p:nvSpPr>
        <p:spPr>
          <a:xfrm>
            <a:off x="755374" y="889516"/>
            <a:ext cx="10999304" cy="830997"/>
          </a:xfrm>
          <a:prstGeom prst="rect">
            <a:avLst/>
          </a:prstGeom>
          <a:noFill/>
        </p:spPr>
        <p:txBody>
          <a:bodyPr wrap="square" rtlCol="0">
            <a:spAutoFit/>
          </a:bodyPr>
          <a:lstStyle/>
          <a:p>
            <a:r>
              <a:rPr lang="en-US" sz="2400" dirty="0"/>
              <a:t>A </a:t>
            </a:r>
            <a:r>
              <a:rPr lang="en-US" sz="2400" b="1" dirty="0"/>
              <a:t>correlation matrix</a:t>
            </a:r>
            <a:r>
              <a:rPr lang="en-US" sz="2400" dirty="0"/>
              <a:t> is used to summarize data, as an input into a more advanced analysis, and as a diagnostic for advanced analyses.</a:t>
            </a:r>
            <a:endParaRPr lang="en-IN" sz="2400" dirty="0"/>
          </a:p>
        </p:txBody>
      </p:sp>
    </p:spTree>
    <p:extLst>
      <p:ext uri="{BB962C8B-B14F-4D97-AF65-F5344CB8AC3E}">
        <p14:creationId xmlns:p14="http://schemas.microsoft.com/office/powerpoint/2010/main" val="35426377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298448" y="656780"/>
            <a:ext cx="9976104" cy="584775"/>
          </a:xfrm>
          <a:prstGeom prst="rect">
            <a:avLst/>
          </a:prstGeom>
          <a:noFill/>
        </p:spPr>
        <p:txBody>
          <a:bodyPr wrap="square" rtlCol="0">
            <a:spAutoFit/>
          </a:bodyPr>
          <a:lstStyle/>
          <a:p>
            <a:r>
              <a:rPr lang="en-IN" sz="3200" b="1" u="sng" dirty="0">
                <a:solidFill>
                  <a:srgbClr val="00B050"/>
                </a:solidFill>
              </a:rPr>
              <a:t>Applying Machine Learning algorithm and Result </a:t>
            </a:r>
          </a:p>
        </p:txBody>
      </p:sp>
      <p:sp>
        <p:nvSpPr>
          <p:cNvPr id="3" name="TextBox 2"/>
          <p:cNvSpPr txBox="1"/>
          <p:nvPr/>
        </p:nvSpPr>
        <p:spPr>
          <a:xfrm>
            <a:off x="960120" y="1502688"/>
            <a:ext cx="5111496" cy="5078313"/>
          </a:xfrm>
          <a:prstGeom prst="rect">
            <a:avLst/>
          </a:prstGeom>
          <a:noFill/>
        </p:spPr>
        <p:txBody>
          <a:bodyPr wrap="square" rtlCol="0">
            <a:spAutoFit/>
          </a:bodyPr>
          <a:lstStyle/>
          <a:p>
            <a:r>
              <a:rPr lang="en-IN" dirty="0"/>
              <a:t>Now we applied machine learning algorithm on our processed dataset and the algorithm that we applied is Multiple linear regression we applied this algorithm because our dataset is mostly increasing type means values are increasing and continuous type.</a:t>
            </a:r>
          </a:p>
          <a:p>
            <a:endParaRPr lang="en-IN" dirty="0"/>
          </a:p>
          <a:p>
            <a:r>
              <a:rPr lang="en-IN" dirty="0"/>
              <a:t>Although we can use linear regression but we didn’t because we require more than 1 independent variables.</a:t>
            </a:r>
          </a:p>
          <a:p>
            <a:endParaRPr lang="en-IN" dirty="0"/>
          </a:p>
          <a:p>
            <a:r>
              <a:rPr lang="en-IN" dirty="0"/>
              <a:t>We divided our data into two halves 80% for training and 20% for test.</a:t>
            </a:r>
          </a:p>
          <a:p>
            <a:r>
              <a:rPr lang="en-IN" dirty="0"/>
              <a:t>And when we compared our predicted data from original data we get the accuracy of 93-98% depending on the variation of dataset .</a:t>
            </a:r>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20030" t="22519" r="25243" b="54047"/>
          <a:stretch/>
        </p:blipFill>
        <p:spPr>
          <a:xfrm>
            <a:off x="6391656" y="1790724"/>
            <a:ext cx="5504688" cy="1325880"/>
          </a:xfrm>
          <a:prstGeom prst="rect">
            <a:avLst/>
          </a:prstGeom>
        </p:spPr>
      </p:pic>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l="21182" t="59960" r="47455" b="16444"/>
          <a:stretch/>
        </p:blipFill>
        <p:spPr>
          <a:xfrm>
            <a:off x="6391656" y="3630168"/>
            <a:ext cx="5293812" cy="2240280"/>
          </a:xfrm>
          <a:prstGeom prst="rect">
            <a:avLst/>
          </a:prstGeom>
        </p:spPr>
      </p:pic>
    </p:spTree>
    <p:extLst>
      <p:ext uri="{BB962C8B-B14F-4D97-AF65-F5344CB8AC3E}">
        <p14:creationId xmlns:p14="http://schemas.microsoft.com/office/powerpoint/2010/main" val="16059524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0E1E0C3-B552-45B5-9EAE-4BEED6DB52B6}"/>
              </a:ext>
            </a:extLst>
          </p:cNvPr>
          <p:cNvSpPr txBox="1"/>
          <p:nvPr/>
        </p:nvSpPr>
        <p:spPr>
          <a:xfrm>
            <a:off x="2835965" y="438185"/>
            <a:ext cx="5903843" cy="646331"/>
          </a:xfrm>
          <a:prstGeom prst="rect">
            <a:avLst/>
          </a:prstGeom>
          <a:noFill/>
        </p:spPr>
        <p:txBody>
          <a:bodyPr wrap="square" rtlCol="0">
            <a:spAutoFit/>
          </a:bodyPr>
          <a:lstStyle/>
          <a:p>
            <a:r>
              <a:rPr lang="en-IN" sz="3600" b="1" u="sng" dirty="0">
                <a:solidFill>
                  <a:srgbClr val="FFC000"/>
                </a:solidFill>
              </a:rPr>
              <a:t>GUI Using </a:t>
            </a:r>
            <a:r>
              <a:rPr lang="en-IN" sz="3600" b="1" u="sng" dirty="0" err="1">
                <a:solidFill>
                  <a:srgbClr val="FFC000"/>
                </a:solidFill>
              </a:rPr>
              <a:t>Tkinter</a:t>
            </a:r>
            <a:r>
              <a:rPr lang="en-IN" sz="3600" b="1" u="sng" dirty="0">
                <a:solidFill>
                  <a:srgbClr val="FFC000"/>
                </a:solidFill>
              </a:rPr>
              <a:t> library</a:t>
            </a:r>
          </a:p>
        </p:txBody>
      </p:sp>
      <p:sp>
        <p:nvSpPr>
          <p:cNvPr id="4" name="TextBox 3">
            <a:extLst>
              <a:ext uri="{FF2B5EF4-FFF2-40B4-BE49-F238E27FC236}">
                <a16:creationId xmlns:a16="http://schemas.microsoft.com/office/drawing/2014/main" id="{AD20C1C2-E959-465F-89E2-A35C9A2FC75C}"/>
              </a:ext>
            </a:extLst>
          </p:cNvPr>
          <p:cNvSpPr txBox="1"/>
          <p:nvPr/>
        </p:nvSpPr>
        <p:spPr>
          <a:xfrm>
            <a:off x="887896" y="1449574"/>
            <a:ext cx="4571999" cy="1754326"/>
          </a:xfrm>
          <a:prstGeom prst="rect">
            <a:avLst/>
          </a:prstGeom>
          <a:noFill/>
        </p:spPr>
        <p:txBody>
          <a:bodyPr wrap="square" rtlCol="0">
            <a:spAutoFit/>
          </a:bodyPr>
          <a:lstStyle/>
          <a:p>
            <a:r>
              <a:rPr lang="en-IN" dirty="0"/>
              <a:t>We have created a small </a:t>
            </a:r>
            <a:r>
              <a:rPr lang="en-IN" dirty="0" err="1"/>
              <a:t>Gui</a:t>
            </a:r>
            <a:r>
              <a:rPr lang="en-IN" dirty="0"/>
              <a:t> model which first fetches the dataset location and then  ask the company name from the user for prediction and display the dataset accuracy and root mean square error separately.</a:t>
            </a:r>
          </a:p>
        </p:txBody>
      </p:sp>
      <p:pic>
        <p:nvPicPr>
          <p:cNvPr id="6" name="Picture 5">
            <a:extLst>
              <a:ext uri="{FF2B5EF4-FFF2-40B4-BE49-F238E27FC236}">
                <a16:creationId xmlns:a16="http://schemas.microsoft.com/office/drawing/2014/main" id="{3A679C80-1068-4502-BEEC-490885516B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2599" y="3654101"/>
            <a:ext cx="2633870" cy="2718449"/>
          </a:xfrm>
          <a:prstGeom prst="rect">
            <a:avLst/>
          </a:prstGeom>
        </p:spPr>
      </p:pic>
      <p:sp>
        <p:nvSpPr>
          <p:cNvPr id="7" name="TextBox 6">
            <a:extLst>
              <a:ext uri="{FF2B5EF4-FFF2-40B4-BE49-F238E27FC236}">
                <a16:creationId xmlns:a16="http://schemas.microsoft.com/office/drawing/2014/main" id="{8518DDF4-7D3E-4E98-A74E-F4208E71DC3E}"/>
              </a:ext>
            </a:extLst>
          </p:cNvPr>
          <p:cNvSpPr txBox="1"/>
          <p:nvPr/>
        </p:nvSpPr>
        <p:spPr>
          <a:xfrm>
            <a:off x="7194066" y="1449574"/>
            <a:ext cx="3538330" cy="1477328"/>
          </a:xfrm>
          <a:prstGeom prst="rect">
            <a:avLst/>
          </a:prstGeom>
          <a:noFill/>
        </p:spPr>
        <p:txBody>
          <a:bodyPr wrap="square" rtlCol="0">
            <a:spAutoFit/>
          </a:bodyPr>
          <a:lstStyle/>
          <a:p>
            <a:r>
              <a:rPr lang="en-IN" dirty="0"/>
              <a:t>If the user Enter a company which is not listed in our data or there is some spelling mistake in the entered company name then:-</a:t>
            </a:r>
          </a:p>
        </p:txBody>
      </p:sp>
      <p:pic>
        <p:nvPicPr>
          <p:cNvPr id="9" name="Picture 8">
            <a:extLst>
              <a:ext uri="{FF2B5EF4-FFF2-40B4-BE49-F238E27FC236}">
                <a16:creationId xmlns:a16="http://schemas.microsoft.com/office/drawing/2014/main" id="{7AC86E0A-4F7F-4120-BBD5-4ADB21BE29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94066" y="3630435"/>
            <a:ext cx="3538330" cy="2718448"/>
          </a:xfrm>
          <a:prstGeom prst="rect">
            <a:avLst/>
          </a:prstGeom>
        </p:spPr>
      </p:pic>
    </p:spTree>
    <p:extLst>
      <p:ext uri="{BB962C8B-B14F-4D97-AF65-F5344CB8AC3E}">
        <p14:creationId xmlns:p14="http://schemas.microsoft.com/office/powerpoint/2010/main" val="16738953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445743D-BBD3-4C52-BD93-6644FA5297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09104" y="1477245"/>
            <a:ext cx="5287113" cy="2076740"/>
          </a:xfrm>
          <a:prstGeom prst="rect">
            <a:avLst/>
          </a:prstGeom>
        </p:spPr>
      </p:pic>
      <p:sp>
        <p:nvSpPr>
          <p:cNvPr id="6" name="TextBox 5">
            <a:extLst>
              <a:ext uri="{FF2B5EF4-FFF2-40B4-BE49-F238E27FC236}">
                <a16:creationId xmlns:a16="http://schemas.microsoft.com/office/drawing/2014/main" id="{C18F76CE-59EB-4D94-A2ED-071DCA975B7E}"/>
              </a:ext>
            </a:extLst>
          </p:cNvPr>
          <p:cNvSpPr txBox="1"/>
          <p:nvPr/>
        </p:nvSpPr>
        <p:spPr>
          <a:xfrm>
            <a:off x="1338469" y="432092"/>
            <a:ext cx="9766853" cy="707886"/>
          </a:xfrm>
          <a:prstGeom prst="rect">
            <a:avLst/>
          </a:prstGeom>
          <a:noFill/>
        </p:spPr>
        <p:txBody>
          <a:bodyPr wrap="square" rtlCol="0">
            <a:spAutoFit/>
          </a:bodyPr>
          <a:lstStyle/>
          <a:p>
            <a:r>
              <a:rPr lang="en-IN" sz="2000" dirty="0"/>
              <a:t>Our dataset inside the GUI looks like this which also tells the number of rows and number of columns of the dataset in the bottom left corner .</a:t>
            </a:r>
          </a:p>
        </p:txBody>
      </p:sp>
      <p:sp>
        <p:nvSpPr>
          <p:cNvPr id="7" name="TextBox 6">
            <a:extLst>
              <a:ext uri="{FF2B5EF4-FFF2-40B4-BE49-F238E27FC236}">
                <a16:creationId xmlns:a16="http://schemas.microsoft.com/office/drawing/2014/main" id="{9A4D0700-9BDC-4B81-AD04-41D8E8402D1F}"/>
              </a:ext>
            </a:extLst>
          </p:cNvPr>
          <p:cNvSpPr txBox="1"/>
          <p:nvPr/>
        </p:nvSpPr>
        <p:spPr>
          <a:xfrm>
            <a:off x="3053289" y="4218964"/>
            <a:ext cx="5287113" cy="400110"/>
          </a:xfrm>
          <a:prstGeom prst="rect">
            <a:avLst/>
          </a:prstGeom>
          <a:noFill/>
        </p:spPr>
        <p:txBody>
          <a:bodyPr wrap="square" rtlCol="0">
            <a:spAutoFit/>
          </a:bodyPr>
          <a:lstStyle/>
          <a:p>
            <a:r>
              <a:rPr lang="en-IN" sz="2000" dirty="0"/>
              <a:t>The final output is presented as below</a:t>
            </a:r>
          </a:p>
        </p:txBody>
      </p:sp>
      <p:pic>
        <p:nvPicPr>
          <p:cNvPr id="9" name="Picture 8">
            <a:extLst>
              <a:ext uri="{FF2B5EF4-FFF2-40B4-BE49-F238E27FC236}">
                <a16:creationId xmlns:a16="http://schemas.microsoft.com/office/drawing/2014/main" id="{250DE1AA-C4DB-458D-AF9C-2A69EA265D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09104" y="4936973"/>
            <a:ext cx="5431298" cy="1488935"/>
          </a:xfrm>
          <a:prstGeom prst="rect">
            <a:avLst/>
          </a:prstGeom>
        </p:spPr>
      </p:pic>
    </p:spTree>
    <p:extLst>
      <p:ext uri="{BB962C8B-B14F-4D97-AF65-F5344CB8AC3E}">
        <p14:creationId xmlns:p14="http://schemas.microsoft.com/office/powerpoint/2010/main" val="37612872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73D9B88-6995-4320-9819-6896142DE8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991"/>
            <a:ext cx="12216974" cy="6844009"/>
          </a:xfrm>
          <a:prstGeom prst="rect">
            <a:avLst/>
          </a:prstGeom>
        </p:spPr>
      </p:pic>
    </p:spTree>
    <p:extLst>
      <p:ext uri="{BB962C8B-B14F-4D97-AF65-F5344CB8AC3E}">
        <p14:creationId xmlns:p14="http://schemas.microsoft.com/office/powerpoint/2010/main" val="29414782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BE41DD4-6C67-4A38-9C88-90453264CE8B}"/>
              </a:ext>
            </a:extLst>
          </p:cNvPr>
          <p:cNvPicPr>
            <a:picLocks noChangeAspect="1"/>
          </p:cNvPicPr>
          <p:nvPr/>
        </p:nvPicPr>
        <p:blipFill>
          <a:blip r:embed="rId2"/>
          <a:stretch>
            <a:fillRect/>
          </a:stretch>
        </p:blipFill>
        <p:spPr>
          <a:xfrm>
            <a:off x="8048763" y="3154018"/>
            <a:ext cx="3944454" cy="2885636"/>
          </a:xfrm>
          <a:prstGeom prst="rect">
            <a:avLst/>
          </a:prstGeom>
        </p:spPr>
      </p:pic>
      <p:sp>
        <p:nvSpPr>
          <p:cNvPr id="3" name="Rectangle 2">
            <a:extLst>
              <a:ext uri="{FF2B5EF4-FFF2-40B4-BE49-F238E27FC236}">
                <a16:creationId xmlns:a16="http://schemas.microsoft.com/office/drawing/2014/main" id="{B415D3AC-B41F-4C99-A9A9-7855155BF80E}"/>
              </a:ext>
            </a:extLst>
          </p:cNvPr>
          <p:cNvSpPr/>
          <p:nvPr/>
        </p:nvSpPr>
        <p:spPr>
          <a:xfrm>
            <a:off x="2756452" y="404553"/>
            <a:ext cx="6679096" cy="830997"/>
          </a:xfrm>
          <a:prstGeom prst="rect">
            <a:avLst/>
          </a:prstGeom>
        </p:spPr>
        <p:txBody>
          <a:bodyPr wrap="square">
            <a:spAutoFit/>
          </a:bodyPr>
          <a:lstStyle/>
          <a:p>
            <a:pPr lvl="0"/>
            <a:r>
              <a:rPr lang="en-IN" sz="4800" b="1" dirty="0">
                <a:solidFill>
                  <a:srgbClr val="CCCC00"/>
                </a:solidFill>
                <a:latin typeface="Times New Roman" panose="02020603050405020304" pitchFamily="18" charset="0"/>
                <a:cs typeface="Times New Roman" panose="02020603050405020304" pitchFamily="18" charset="0"/>
              </a:rPr>
              <a:t>	</a:t>
            </a:r>
            <a:r>
              <a:rPr lang="en-IN" sz="4800" b="1" u="sng" dirty="0">
                <a:solidFill>
                  <a:srgbClr val="CCCC00"/>
                </a:solidFill>
                <a:latin typeface="Times New Roman" panose="02020603050405020304" pitchFamily="18" charset="0"/>
                <a:cs typeface="Times New Roman" panose="02020603050405020304" pitchFamily="18" charset="0"/>
              </a:rPr>
              <a:t>Dataset Description:-</a:t>
            </a:r>
          </a:p>
        </p:txBody>
      </p:sp>
      <p:sp>
        <p:nvSpPr>
          <p:cNvPr id="4" name="Rectangle 3">
            <a:extLst>
              <a:ext uri="{FF2B5EF4-FFF2-40B4-BE49-F238E27FC236}">
                <a16:creationId xmlns:a16="http://schemas.microsoft.com/office/drawing/2014/main" id="{53589984-AD2F-4595-8731-1948E19680DB}"/>
              </a:ext>
            </a:extLst>
          </p:cNvPr>
          <p:cNvSpPr/>
          <p:nvPr/>
        </p:nvSpPr>
        <p:spPr>
          <a:xfrm>
            <a:off x="530086" y="1647580"/>
            <a:ext cx="11131827" cy="4555093"/>
          </a:xfrm>
          <a:prstGeom prst="rect">
            <a:avLst/>
          </a:prstGeom>
        </p:spPr>
        <p:txBody>
          <a:bodyPr wrap="square">
            <a:spAutoFit/>
          </a:bodyPr>
          <a:lstStyle/>
          <a:p>
            <a:pPr lvl="0"/>
            <a:r>
              <a:rPr lang="en-IN" sz="2000" dirty="0">
                <a:solidFill>
                  <a:prstClr val="white"/>
                </a:solidFill>
                <a:latin typeface="Arial" panose="020B0604020202020204" pitchFamily="34" charset="0"/>
                <a:cs typeface="Arial" panose="020B0604020202020204" pitchFamily="34" charset="0"/>
              </a:rPr>
              <a:t>We have downloaded our data from Kaggle website.</a:t>
            </a:r>
          </a:p>
          <a:p>
            <a:r>
              <a:rPr lang="en-IN" sz="2000" dirty="0">
                <a:effectLst>
                  <a:glow rad="38100">
                    <a:schemeClr val="bg1">
                      <a:lumMod val="65000"/>
                      <a:lumOff val="35000"/>
                      <a:alpha val="40000"/>
                    </a:schemeClr>
                  </a:glow>
                </a:effectLst>
                <a:latin typeface="Arial" panose="020B0604020202020204" pitchFamily="34" charset="0"/>
                <a:cs typeface="Arial" panose="020B0604020202020204" pitchFamily="34" charset="0"/>
              </a:rPr>
              <a:t>Our dataset is a 3-Dimensional dataset in which the outermost dimensional consist of 160 files of .csv file format.</a:t>
            </a:r>
            <a:r>
              <a:rPr lang="en-IN" sz="2000" dirty="0">
                <a:solidFill>
                  <a:prstClr val="white"/>
                </a:solidFill>
                <a:latin typeface="Arial" panose="020B0604020202020204" pitchFamily="34" charset="0"/>
                <a:cs typeface="Arial" panose="020B0604020202020204" pitchFamily="34" charset="0"/>
              </a:rPr>
              <a:t> All the CSV files contains data from Jan-2017 till Mar-2020.</a:t>
            </a:r>
          </a:p>
          <a:p>
            <a:pPr lvl="0"/>
            <a:endParaRPr lang="en-IN" sz="2000" dirty="0">
              <a:solidFill>
                <a:prstClr val="white"/>
              </a:solidFill>
              <a:latin typeface="Arial" panose="020B0604020202020204" pitchFamily="34" charset="0"/>
              <a:cs typeface="Arial" panose="020B0604020202020204" pitchFamily="34" charset="0"/>
            </a:endParaRPr>
          </a:p>
          <a:p>
            <a:pPr lvl="0">
              <a:lnSpc>
                <a:spcPct val="150000"/>
              </a:lnSpc>
            </a:pPr>
            <a:r>
              <a:rPr lang="en-IN" sz="2000" b="1" u="sng" dirty="0">
                <a:solidFill>
                  <a:prstClr val="white"/>
                </a:solidFill>
                <a:latin typeface="Arial" panose="020B0604020202020204" pitchFamily="34" charset="0"/>
                <a:cs typeface="Arial" panose="020B0604020202020204" pitchFamily="34" charset="0"/>
              </a:rPr>
              <a:t>Timestamp</a:t>
            </a:r>
            <a:r>
              <a:rPr lang="en-IN" sz="2000" b="1" dirty="0">
                <a:solidFill>
                  <a:prstClr val="white"/>
                </a:solidFill>
                <a:latin typeface="Arial" panose="020B0604020202020204" pitchFamily="34" charset="0"/>
                <a:cs typeface="Arial" panose="020B0604020202020204" pitchFamily="34" charset="0"/>
              </a:rPr>
              <a:t> </a:t>
            </a:r>
            <a:r>
              <a:rPr lang="en-IN" sz="2000" dirty="0">
                <a:solidFill>
                  <a:prstClr val="white"/>
                </a:solidFill>
                <a:latin typeface="Arial" panose="020B0604020202020204" pitchFamily="34" charset="0"/>
                <a:cs typeface="Arial" panose="020B0604020202020204" pitchFamily="34" charset="0"/>
              </a:rPr>
              <a:t>- date when was stock price this one </a:t>
            </a:r>
          </a:p>
          <a:p>
            <a:pPr lvl="0">
              <a:lnSpc>
                <a:spcPct val="150000"/>
              </a:lnSpc>
            </a:pPr>
            <a:r>
              <a:rPr lang="en-IN" sz="2000" dirty="0">
                <a:solidFill>
                  <a:prstClr val="white"/>
                </a:solidFill>
                <a:latin typeface="Arial" panose="020B0604020202020204" pitchFamily="34" charset="0"/>
                <a:cs typeface="Arial" panose="020B0604020202020204" pitchFamily="34" charset="0"/>
              </a:rPr>
              <a:t>                    time in minutes for the stock</a:t>
            </a:r>
          </a:p>
          <a:p>
            <a:pPr lvl="0">
              <a:lnSpc>
                <a:spcPct val="150000"/>
              </a:lnSpc>
            </a:pPr>
            <a:r>
              <a:rPr lang="en-IN" sz="2000" b="1" u="sng" dirty="0">
                <a:solidFill>
                  <a:prstClr val="white"/>
                </a:solidFill>
                <a:latin typeface="Arial" panose="020B0604020202020204" pitchFamily="34" charset="0"/>
                <a:cs typeface="Arial" panose="020B0604020202020204" pitchFamily="34" charset="0"/>
              </a:rPr>
              <a:t>High</a:t>
            </a:r>
            <a:r>
              <a:rPr lang="en-IN" sz="2000" dirty="0">
                <a:solidFill>
                  <a:prstClr val="white"/>
                </a:solidFill>
                <a:latin typeface="Arial" panose="020B0604020202020204" pitchFamily="34" charset="0"/>
                <a:cs typeface="Arial" panose="020B0604020202020204" pitchFamily="34" charset="0"/>
              </a:rPr>
              <a:t> - Means the highest price in a given period of time.</a:t>
            </a:r>
          </a:p>
          <a:p>
            <a:pPr lvl="0">
              <a:lnSpc>
                <a:spcPct val="150000"/>
              </a:lnSpc>
            </a:pPr>
            <a:r>
              <a:rPr lang="en-IN" sz="2000" b="1" u="sng" dirty="0">
                <a:solidFill>
                  <a:prstClr val="white"/>
                </a:solidFill>
                <a:latin typeface="Arial" panose="020B0604020202020204" pitchFamily="34" charset="0"/>
                <a:cs typeface="Arial" panose="020B0604020202020204" pitchFamily="34" charset="0"/>
              </a:rPr>
              <a:t>Low</a:t>
            </a:r>
            <a:r>
              <a:rPr lang="en-IN" sz="2000" dirty="0">
                <a:solidFill>
                  <a:prstClr val="white"/>
                </a:solidFill>
                <a:latin typeface="Arial" panose="020B0604020202020204" pitchFamily="34" charset="0"/>
                <a:cs typeface="Arial" panose="020B0604020202020204" pitchFamily="34" charset="0"/>
              </a:rPr>
              <a:t> - Means the lowest price in a given period of time. </a:t>
            </a:r>
          </a:p>
          <a:p>
            <a:pPr lvl="0">
              <a:lnSpc>
                <a:spcPct val="150000"/>
              </a:lnSpc>
            </a:pPr>
            <a:r>
              <a:rPr lang="en-IN" sz="2000" b="1" u="sng" dirty="0">
                <a:solidFill>
                  <a:prstClr val="white"/>
                </a:solidFill>
                <a:latin typeface="Arial" panose="020B0604020202020204" pitchFamily="34" charset="0"/>
                <a:cs typeface="Arial" panose="020B0604020202020204" pitchFamily="34" charset="0"/>
              </a:rPr>
              <a:t>Open</a:t>
            </a:r>
            <a:r>
              <a:rPr lang="en-IN" sz="2000" dirty="0">
                <a:solidFill>
                  <a:prstClr val="white"/>
                </a:solidFill>
                <a:latin typeface="Arial" panose="020B0604020202020204" pitchFamily="34" charset="0"/>
                <a:cs typeface="Arial" panose="020B0604020202020204" pitchFamily="34" charset="0"/>
              </a:rPr>
              <a:t> - in a stock market refer to the opening price for the stock </a:t>
            </a:r>
          </a:p>
          <a:p>
            <a:pPr lvl="0">
              <a:lnSpc>
                <a:spcPct val="150000"/>
              </a:lnSpc>
            </a:pPr>
            <a:r>
              <a:rPr lang="en-IN" sz="2000" b="1" u="sng" dirty="0">
                <a:solidFill>
                  <a:prstClr val="white"/>
                </a:solidFill>
                <a:latin typeface="Arial" panose="020B0604020202020204" pitchFamily="34" charset="0"/>
                <a:cs typeface="Arial" panose="020B0604020202020204" pitchFamily="34" charset="0"/>
              </a:rPr>
              <a:t>Close</a:t>
            </a:r>
            <a:r>
              <a:rPr lang="en-IN" sz="2000" dirty="0">
                <a:solidFill>
                  <a:prstClr val="white"/>
                </a:solidFill>
                <a:latin typeface="Arial" panose="020B0604020202020204" pitchFamily="34" charset="0"/>
                <a:cs typeface="Arial" panose="020B0604020202020204" pitchFamily="34" charset="0"/>
              </a:rPr>
              <a:t> - the closing price of the stock.</a:t>
            </a:r>
          </a:p>
          <a:p>
            <a:pPr lvl="0">
              <a:lnSpc>
                <a:spcPct val="150000"/>
              </a:lnSpc>
            </a:pPr>
            <a:r>
              <a:rPr lang="en-IN" sz="2000" b="1" u="sng" dirty="0">
                <a:solidFill>
                  <a:prstClr val="white"/>
                </a:solidFill>
                <a:latin typeface="Arial" panose="020B0604020202020204" pitchFamily="34" charset="0"/>
                <a:cs typeface="Arial" panose="020B0604020202020204" pitchFamily="34" charset="0"/>
              </a:rPr>
              <a:t>Volume</a:t>
            </a:r>
            <a:r>
              <a:rPr lang="en-IN" sz="2000" dirty="0">
                <a:solidFill>
                  <a:prstClr val="white"/>
                </a:solidFill>
                <a:latin typeface="Arial" panose="020B0604020202020204" pitchFamily="34" charset="0"/>
                <a:cs typeface="Arial" panose="020B0604020202020204" pitchFamily="34" charset="0"/>
              </a:rPr>
              <a:t> - the total number of people buying the stock.</a:t>
            </a:r>
          </a:p>
        </p:txBody>
      </p:sp>
    </p:spTree>
    <p:extLst>
      <p:ext uri="{BB962C8B-B14F-4D97-AF65-F5344CB8AC3E}">
        <p14:creationId xmlns:p14="http://schemas.microsoft.com/office/powerpoint/2010/main" val="574153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0218" y="946257"/>
            <a:ext cx="9302495" cy="1298713"/>
          </a:xfrm>
        </p:spPr>
        <p:txBody>
          <a:bodyPr>
            <a:normAutofit fontScale="90000"/>
          </a:bodyPr>
          <a:lstStyle/>
          <a:p>
            <a:r>
              <a:rPr lang="en-IN" sz="2400" cap="none" dirty="0">
                <a:solidFill>
                  <a:schemeClr val="bg2">
                    <a:lumMod val="20000"/>
                    <a:lumOff val="80000"/>
                  </a:schemeClr>
                </a:solidFill>
                <a:effectLst>
                  <a:glow rad="38100">
                    <a:schemeClr val="bg1">
                      <a:lumMod val="65000"/>
                      <a:lumOff val="35000"/>
                      <a:alpha val="40000"/>
                    </a:schemeClr>
                  </a:glow>
                </a:effectLst>
                <a:latin typeface="Arial" panose="020B0604020202020204" pitchFamily="34" charset="0"/>
                <a:cs typeface="Arial" panose="020B0604020202020204" pitchFamily="34" charset="0"/>
              </a:rPr>
              <a:t>Our dataset consists of multiple CSV files so to invoke a particular file name by its name we have used OS module and provided its location for iteration of selected </a:t>
            </a:r>
            <a:r>
              <a:rPr lang="en-IN" sz="2400" cap="none" dirty="0" err="1">
                <a:solidFill>
                  <a:schemeClr val="bg2">
                    <a:lumMod val="20000"/>
                    <a:lumOff val="80000"/>
                  </a:schemeClr>
                </a:solidFill>
                <a:effectLst>
                  <a:glow rad="38100">
                    <a:schemeClr val="bg1">
                      <a:lumMod val="65000"/>
                      <a:lumOff val="35000"/>
                      <a:alpha val="40000"/>
                    </a:schemeClr>
                  </a:glow>
                </a:effectLst>
                <a:latin typeface="Arial" panose="020B0604020202020204" pitchFamily="34" charset="0"/>
                <a:cs typeface="Arial" panose="020B0604020202020204" pitchFamily="34" charset="0"/>
              </a:rPr>
              <a:t>file.And</a:t>
            </a:r>
            <a:r>
              <a:rPr lang="en-IN" sz="2400" cap="none" dirty="0">
                <a:solidFill>
                  <a:schemeClr val="bg2">
                    <a:lumMod val="20000"/>
                    <a:lumOff val="80000"/>
                  </a:schemeClr>
                </a:solidFill>
                <a:effectLst>
                  <a:glow rad="38100">
                    <a:schemeClr val="bg1">
                      <a:lumMod val="65000"/>
                      <a:lumOff val="35000"/>
                      <a:alpha val="40000"/>
                    </a:schemeClr>
                  </a:glow>
                </a:effectLst>
                <a:latin typeface="Arial" panose="020B0604020202020204" pitchFamily="34" charset="0"/>
                <a:cs typeface="Arial" panose="020B0604020202020204" pitchFamily="34" charset="0"/>
              </a:rPr>
              <a:t> each CSV contains around 310,486 rows and  6 columns .</a:t>
            </a:r>
            <a:endParaRPr lang="en-IN" sz="2400" dirty="0">
              <a:solidFill>
                <a:schemeClr val="bg2">
                  <a:lumMod val="20000"/>
                  <a:lumOff val="80000"/>
                </a:schemeClr>
              </a:solidFill>
              <a:effectLst>
                <a:glow rad="38100">
                  <a:schemeClr val="bg1">
                    <a:lumMod val="65000"/>
                    <a:lumOff val="35000"/>
                    <a:alpha val="40000"/>
                  </a:schemeClr>
                </a:glow>
              </a:effectLst>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61877215-7EC9-4355-8E0E-3B45601501EB}"/>
              </a:ext>
            </a:extLst>
          </p:cNvPr>
          <p:cNvSpPr txBox="1"/>
          <p:nvPr/>
        </p:nvSpPr>
        <p:spPr>
          <a:xfrm>
            <a:off x="1140217" y="14981"/>
            <a:ext cx="6048451" cy="769441"/>
          </a:xfrm>
          <a:prstGeom prst="rect">
            <a:avLst/>
          </a:prstGeom>
          <a:noFill/>
        </p:spPr>
        <p:txBody>
          <a:bodyPr wrap="none" rtlCol="0">
            <a:spAutoFit/>
          </a:bodyPr>
          <a:lstStyle/>
          <a:p>
            <a:r>
              <a:rPr lang="en-IN" sz="4400" b="1" u="sng" dirty="0">
                <a:solidFill>
                  <a:srgbClr val="FF6600"/>
                </a:solidFill>
                <a:effectLst>
                  <a:glow rad="38100">
                    <a:schemeClr val="bg1">
                      <a:lumMod val="65000"/>
                      <a:lumOff val="35000"/>
                      <a:alpha val="40000"/>
                    </a:schemeClr>
                  </a:glow>
                </a:effectLst>
                <a:latin typeface="Arial" panose="020B0604020202020204" pitchFamily="34" charset="0"/>
                <a:cs typeface="Arial" panose="020B0604020202020204" pitchFamily="34" charset="0"/>
              </a:rPr>
              <a:t>Data Representation:-</a:t>
            </a:r>
            <a:endParaRPr lang="en-IN" sz="4400" b="1" u="sng" dirty="0"/>
          </a:p>
        </p:txBody>
      </p:sp>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l="13091" t="28121" r="38672" b="18546"/>
          <a:stretch/>
        </p:blipFill>
        <p:spPr>
          <a:xfrm>
            <a:off x="1140217" y="2549477"/>
            <a:ext cx="8600130" cy="3834969"/>
          </a:xfrm>
          <a:prstGeom prst="rect">
            <a:avLst/>
          </a:prstGeom>
        </p:spPr>
      </p:pic>
    </p:spTree>
    <p:extLst>
      <p:ext uri="{BB962C8B-B14F-4D97-AF65-F5344CB8AC3E}">
        <p14:creationId xmlns:p14="http://schemas.microsoft.com/office/powerpoint/2010/main" val="29338674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1792" y="185530"/>
            <a:ext cx="11183112" cy="1817006"/>
          </a:xfrm>
        </p:spPr>
        <p:txBody>
          <a:bodyPr>
            <a:noAutofit/>
          </a:bodyPr>
          <a:lstStyle/>
          <a:p>
            <a:pPr marL="0" indent="0">
              <a:buNone/>
            </a:pPr>
            <a:r>
              <a:rPr lang="en-IN" sz="2400" dirty="0">
                <a:solidFill>
                  <a:schemeClr val="bg2">
                    <a:lumMod val="20000"/>
                    <a:lumOff val="80000"/>
                  </a:schemeClr>
                </a:solidFill>
                <a:effectLst>
                  <a:glow rad="38100">
                    <a:schemeClr val="bg1">
                      <a:lumMod val="50000"/>
                      <a:lumOff val="50000"/>
                      <a:alpha val="20000"/>
                    </a:schemeClr>
                  </a:glow>
                </a:effectLst>
                <a:latin typeface="Arial" panose="020B0604020202020204" pitchFamily="34" charset="0"/>
                <a:cs typeface="Arial" panose="020B0604020202020204" pitchFamily="34" charset="0"/>
              </a:rPr>
              <a:t>The other two dimensions are the attributes and data itself.</a:t>
            </a:r>
          </a:p>
          <a:p>
            <a:pPr marL="0" indent="0">
              <a:buNone/>
            </a:pPr>
            <a:r>
              <a:rPr lang="en-IN" sz="2400" dirty="0">
                <a:solidFill>
                  <a:schemeClr val="bg2">
                    <a:lumMod val="20000"/>
                    <a:lumOff val="80000"/>
                  </a:schemeClr>
                </a:solidFill>
                <a:effectLst>
                  <a:glow rad="38100">
                    <a:schemeClr val="bg1">
                      <a:lumMod val="50000"/>
                      <a:lumOff val="50000"/>
                      <a:alpha val="20000"/>
                    </a:schemeClr>
                  </a:glow>
                </a:effectLst>
                <a:latin typeface="Arial" panose="020B0604020202020204" pitchFamily="34" charset="0"/>
                <a:cs typeface="Arial" panose="020B0604020202020204" pitchFamily="34" charset="0"/>
              </a:rPr>
              <a:t>Most of our files in our dataset contains around 3lakhs data and data is taken at a duration of 1 minute.</a:t>
            </a:r>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15853" t="43750" r="48313" b="11434"/>
          <a:stretch/>
        </p:blipFill>
        <p:spPr>
          <a:xfrm>
            <a:off x="728074" y="2316083"/>
            <a:ext cx="5248656" cy="3885380"/>
          </a:xfrm>
          <a:prstGeom prst="rect">
            <a:avLst/>
          </a:prstGeom>
        </p:spPr>
      </p:pic>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l="19273" t="30222" r="46364" b="22151"/>
          <a:stretch/>
        </p:blipFill>
        <p:spPr>
          <a:xfrm>
            <a:off x="6396228" y="2359153"/>
            <a:ext cx="4905756" cy="3906436"/>
          </a:xfrm>
          <a:prstGeom prst="rect">
            <a:avLst/>
          </a:prstGeom>
        </p:spPr>
      </p:pic>
    </p:spTree>
    <p:extLst>
      <p:ext uri="{BB962C8B-B14F-4D97-AF65-F5344CB8AC3E}">
        <p14:creationId xmlns:p14="http://schemas.microsoft.com/office/powerpoint/2010/main" val="35967933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724243" y="468911"/>
            <a:ext cx="10047389" cy="1384995"/>
          </a:xfrm>
          <a:prstGeom prst="rect">
            <a:avLst/>
          </a:prstGeom>
        </p:spPr>
        <p:txBody>
          <a:bodyPr wrap="square">
            <a:spAutoFit/>
          </a:bodyPr>
          <a:lstStyle/>
          <a:p>
            <a:r>
              <a:rPr lang="en-IN" sz="2400" dirty="0"/>
              <a:t>Datatype of each of our attribute. </a:t>
            </a:r>
          </a:p>
          <a:p>
            <a:pPr>
              <a:lnSpc>
                <a:spcPct val="150000"/>
              </a:lnSpc>
            </a:pPr>
            <a:r>
              <a:rPr lang="en-IN" sz="2400" dirty="0"/>
              <a:t>And defining data using data mean, standard deviation, etc.</a:t>
            </a:r>
          </a:p>
          <a:p>
            <a:r>
              <a:rPr lang="en-IN" sz="2400" dirty="0"/>
              <a:t>Our dataset contains 6 attributes.</a:t>
            </a:r>
          </a:p>
        </p:txBody>
      </p:sp>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l="18945" t="43642" r="53179" b="23509"/>
          <a:stretch/>
        </p:blipFill>
        <p:spPr>
          <a:xfrm>
            <a:off x="6364224" y="2304287"/>
            <a:ext cx="4864608" cy="3460578"/>
          </a:xfrm>
          <a:prstGeom prst="rect">
            <a:avLst/>
          </a:prstGeom>
        </p:spPr>
      </p:pic>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l="15653" t="46039" r="43814" b="18896"/>
          <a:stretch/>
        </p:blipFill>
        <p:spPr>
          <a:xfrm>
            <a:off x="484632" y="2304287"/>
            <a:ext cx="5778385" cy="3460578"/>
          </a:xfrm>
          <a:prstGeom prst="rect">
            <a:avLst/>
          </a:prstGeom>
        </p:spPr>
      </p:pic>
    </p:spTree>
    <p:extLst>
      <p:ext uri="{BB962C8B-B14F-4D97-AF65-F5344CB8AC3E}">
        <p14:creationId xmlns:p14="http://schemas.microsoft.com/office/powerpoint/2010/main" val="33604623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duotone>
              <a:schemeClr val="bg2">
                <a:shade val="28000"/>
                <a:satMod val="94000"/>
                <a:lumMod val="20000"/>
              </a:schemeClr>
              <a:schemeClr val="bg2">
                <a:tint val="94000"/>
                <a:shade val="84000"/>
                <a:satMod val="148000"/>
                <a:lumMod val="114000"/>
              </a:schemeClr>
            </a:duotone>
            <a:lum/>
            <a:extLst>
              <a:ext uri="{BEBA8EAE-BF5A-486C-A8C5-ECC9F3942E4B}">
                <a14:imgProps xmlns:a14="http://schemas.microsoft.com/office/drawing/2010/main">
                  <a14:imgLayer r:embed="rId3">
                    <a14:imgEffect>
                      <a14:sharpenSoften amount="-100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6" name="TextBox 5"/>
          <p:cNvSpPr txBox="1"/>
          <p:nvPr/>
        </p:nvSpPr>
        <p:spPr>
          <a:xfrm>
            <a:off x="1005840" y="463693"/>
            <a:ext cx="8247888" cy="923330"/>
          </a:xfrm>
          <a:prstGeom prst="rect">
            <a:avLst/>
          </a:prstGeom>
          <a:noFill/>
        </p:spPr>
        <p:txBody>
          <a:bodyPr wrap="square" rtlCol="0">
            <a:spAutoFit/>
          </a:bodyPr>
          <a:lstStyle/>
          <a:p>
            <a:r>
              <a:rPr lang="en-IN" sz="5400" u="sng" dirty="0">
                <a:solidFill>
                  <a:srgbClr val="FF6600"/>
                </a:solidFill>
                <a:latin typeface="Times New Roman" panose="02020603050405020304" pitchFamily="18" charset="0"/>
                <a:cs typeface="Times New Roman" panose="02020603050405020304" pitchFamily="18" charset="0"/>
              </a:rPr>
              <a:t>Pre-processing of data:-</a:t>
            </a:r>
          </a:p>
        </p:txBody>
      </p:sp>
      <p:sp>
        <p:nvSpPr>
          <p:cNvPr id="7" name="TextBox 6"/>
          <p:cNvSpPr txBox="1"/>
          <p:nvPr/>
        </p:nvSpPr>
        <p:spPr>
          <a:xfrm>
            <a:off x="1005840" y="1673352"/>
            <a:ext cx="9185082" cy="1200329"/>
          </a:xfrm>
          <a:prstGeom prst="rect">
            <a:avLst/>
          </a:prstGeom>
          <a:noFill/>
        </p:spPr>
        <p:txBody>
          <a:bodyPr wrap="square" rtlCol="0">
            <a:spAutoFit/>
          </a:bodyPr>
          <a:lstStyle/>
          <a:p>
            <a:r>
              <a:rPr lang="en-IN" sz="2400" dirty="0"/>
              <a:t>The very first thing we do in our data is data cleaning, as we have some null value in our data. So we remove firstly remove then.</a:t>
            </a:r>
          </a:p>
        </p:txBody>
      </p:sp>
      <p:pic>
        <p:nvPicPr>
          <p:cNvPr id="8" name="Picture 7"/>
          <p:cNvPicPr>
            <a:picLocks noChangeAspect="1"/>
          </p:cNvPicPr>
          <p:nvPr/>
        </p:nvPicPr>
        <p:blipFill rotWithShape="1">
          <a:blip r:embed="rId4">
            <a:extLst>
              <a:ext uri="{28A0092B-C50C-407E-A947-70E740481C1C}">
                <a14:useLocalDpi xmlns:a14="http://schemas.microsoft.com/office/drawing/2010/main" val="0"/>
              </a:ext>
            </a:extLst>
          </a:blip>
          <a:srcRect l="16182" t="52202" r="66363" b="24849"/>
          <a:stretch/>
        </p:blipFill>
        <p:spPr>
          <a:xfrm>
            <a:off x="1107351" y="3259239"/>
            <a:ext cx="3831336" cy="2833593"/>
          </a:xfrm>
          <a:prstGeom prst="rect">
            <a:avLst/>
          </a:prstGeom>
        </p:spPr>
      </p:pic>
      <p:pic>
        <p:nvPicPr>
          <p:cNvPr id="9" name="Picture 8"/>
          <p:cNvPicPr>
            <a:picLocks noChangeAspect="1"/>
          </p:cNvPicPr>
          <p:nvPr/>
        </p:nvPicPr>
        <p:blipFill rotWithShape="1">
          <a:blip r:embed="rId5">
            <a:extLst>
              <a:ext uri="{28A0092B-C50C-407E-A947-70E740481C1C}">
                <a14:useLocalDpi xmlns:a14="http://schemas.microsoft.com/office/drawing/2010/main" val="0"/>
              </a:ext>
            </a:extLst>
          </a:blip>
          <a:srcRect l="13454" t="56025" r="36260" b="17704"/>
          <a:stretch/>
        </p:blipFill>
        <p:spPr>
          <a:xfrm>
            <a:off x="5129784" y="3259238"/>
            <a:ext cx="6174320" cy="2833593"/>
          </a:xfrm>
          <a:prstGeom prst="rect">
            <a:avLst/>
          </a:prstGeom>
        </p:spPr>
      </p:pic>
    </p:spTree>
    <p:extLst>
      <p:ext uri="{BB962C8B-B14F-4D97-AF65-F5344CB8AC3E}">
        <p14:creationId xmlns:p14="http://schemas.microsoft.com/office/powerpoint/2010/main" val="12741452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A93ED80-244D-4CEA-AEB5-C6A93AEE7A62}"/>
              </a:ext>
            </a:extLst>
          </p:cNvPr>
          <p:cNvSpPr txBox="1"/>
          <p:nvPr/>
        </p:nvSpPr>
        <p:spPr>
          <a:xfrm>
            <a:off x="927520" y="734967"/>
            <a:ext cx="10045147" cy="1130118"/>
          </a:xfrm>
          <a:prstGeom prst="rect">
            <a:avLst/>
          </a:prstGeom>
          <a:noFill/>
        </p:spPr>
        <p:txBody>
          <a:bodyPr wrap="square" rtlCol="0">
            <a:spAutoFit/>
          </a:bodyPr>
          <a:lstStyle/>
          <a:p>
            <a:pPr>
              <a:lnSpc>
                <a:spcPct val="150000"/>
              </a:lnSpc>
            </a:pPr>
            <a:r>
              <a:rPr lang="en-US" sz="2400" dirty="0"/>
              <a:t>Though we don’t have any duplicate data in our dataset but we still applied commands to remove duplicates.</a:t>
            </a:r>
            <a:endParaRPr lang="en-IN" sz="2400" dirty="0"/>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l="27909" t="29253" r="24727" b="21940"/>
          <a:stretch/>
        </p:blipFill>
        <p:spPr>
          <a:xfrm>
            <a:off x="2553097" y="2130552"/>
            <a:ext cx="6793992" cy="3938168"/>
          </a:xfrm>
          <a:prstGeom prst="rect">
            <a:avLst/>
          </a:prstGeom>
        </p:spPr>
      </p:pic>
    </p:spTree>
    <p:extLst>
      <p:ext uri="{BB962C8B-B14F-4D97-AF65-F5344CB8AC3E}">
        <p14:creationId xmlns:p14="http://schemas.microsoft.com/office/powerpoint/2010/main" val="9090428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461838" y="1208777"/>
            <a:ext cx="4914833" cy="3785652"/>
          </a:xfrm>
          <a:prstGeom prst="rect">
            <a:avLst/>
          </a:prstGeom>
        </p:spPr>
        <p:txBody>
          <a:bodyPr wrap="square">
            <a:spAutoFit/>
          </a:bodyPr>
          <a:lstStyle/>
          <a:p>
            <a:pPr algn="ctr"/>
            <a:r>
              <a:rPr lang="en-IN" sz="2400" dirty="0"/>
              <a:t>Now we want to predict our data day wise but we have dataset in minutes duration so we need to group our data date wise and for that we need a date column.</a:t>
            </a:r>
          </a:p>
          <a:p>
            <a:pPr algn="ctr"/>
            <a:r>
              <a:rPr lang="en-IN" sz="2400" dirty="0"/>
              <a:t>So from timestamp we make fetch dates of every data and add then in a new column.</a:t>
            </a:r>
          </a:p>
          <a:p>
            <a:pPr algn="ctr"/>
            <a:endParaRPr lang="en-IN" sz="2400" dirty="0"/>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19398" t="28109" r="42390" b="14686"/>
          <a:stretch/>
        </p:blipFill>
        <p:spPr>
          <a:xfrm>
            <a:off x="6455664" y="1417321"/>
            <a:ext cx="4908159" cy="4132976"/>
          </a:xfrm>
          <a:prstGeom prst="rect">
            <a:avLst/>
          </a:prstGeom>
        </p:spPr>
      </p:pic>
    </p:spTree>
    <p:extLst>
      <p:ext uri="{BB962C8B-B14F-4D97-AF65-F5344CB8AC3E}">
        <p14:creationId xmlns:p14="http://schemas.microsoft.com/office/powerpoint/2010/main" val="20978171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2400" dirty="0">
                <a:solidFill>
                  <a:schemeClr val="tx1"/>
                </a:solidFill>
                <a:effectLst>
                  <a:glow rad="38100">
                    <a:schemeClr val="bg1">
                      <a:lumMod val="65000"/>
                      <a:lumOff val="35000"/>
                      <a:alpha val="40000"/>
                    </a:schemeClr>
                  </a:glow>
                </a:effectLst>
              </a:rPr>
              <a:t>we now group the data according to dates and then manipulate the data.</a:t>
            </a:r>
            <a:br>
              <a:rPr lang="en-IN" dirty="0"/>
            </a:br>
            <a:endParaRPr lang="en-IN" dirty="0"/>
          </a:p>
        </p:txBody>
      </p:sp>
      <p:pic>
        <p:nvPicPr>
          <p:cNvPr id="4" name="Content Placeholder 3"/>
          <p:cNvPicPr>
            <a:picLocks noGrp="1" noChangeAspect="1"/>
          </p:cNvPicPr>
          <p:nvPr>
            <p:ph idx="1"/>
          </p:nvPr>
        </p:nvPicPr>
        <p:blipFill rotWithShape="1">
          <a:blip r:embed="rId2">
            <a:extLst>
              <a:ext uri="{28A0092B-C50C-407E-A947-70E740481C1C}">
                <a14:useLocalDpi xmlns:a14="http://schemas.microsoft.com/office/drawing/2010/main" val="0"/>
              </a:ext>
            </a:extLst>
          </a:blip>
          <a:srcRect l="21091" t="38788" r="65455" b="33414"/>
          <a:stretch/>
        </p:blipFill>
        <p:spPr>
          <a:xfrm>
            <a:off x="146001" y="2150886"/>
            <a:ext cx="2816655" cy="3273544"/>
          </a:xfrm>
          <a:prstGeom prst="rect">
            <a:avLst/>
          </a:prstGeom>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21182" t="38303" r="66273" b="34869"/>
          <a:stretch/>
        </p:blipFill>
        <p:spPr>
          <a:xfrm>
            <a:off x="3149004" y="2167652"/>
            <a:ext cx="2721380" cy="3273544"/>
          </a:xfrm>
          <a:prstGeom prst="rect">
            <a:avLst/>
          </a:prstGeom>
        </p:spPr>
      </p:pic>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l="21054" t="54443" r="65946" b="19418"/>
          <a:stretch/>
        </p:blipFill>
        <p:spPr>
          <a:xfrm>
            <a:off x="6056732" y="2150886"/>
            <a:ext cx="2953665" cy="3340608"/>
          </a:xfrm>
          <a:prstGeom prst="rect">
            <a:avLst/>
          </a:prstGeom>
        </p:spPr>
      </p:pic>
      <p:pic>
        <p:nvPicPr>
          <p:cNvPr id="7" name="Picture 6"/>
          <p:cNvPicPr>
            <a:picLocks noChangeAspect="1"/>
          </p:cNvPicPr>
          <p:nvPr/>
        </p:nvPicPr>
        <p:blipFill rotWithShape="1">
          <a:blip r:embed="rId5">
            <a:extLst>
              <a:ext uri="{28A0092B-C50C-407E-A947-70E740481C1C}">
                <a14:useLocalDpi xmlns:a14="http://schemas.microsoft.com/office/drawing/2010/main" val="0"/>
              </a:ext>
            </a:extLst>
          </a:blip>
          <a:srcRect l="21199" t="54131" r="65892" b="19000"/>
          <a:stretch/>
        </p:blipFill>
        <p:spPr>
          <a:xfrm>
            <a:off x="9196745" y="2150886"/>
            <a:ext cx="2824648" cy="3307076"/>
          </a:xfrm>
          <a:prstGeom prst="rect">
            <a:avLst/>
          </a:prstGeom>
        </p:spPr>
      </p:pic>
    </p:spTree>
    <p:extLst>
      <p:ext uri="{BB962C8B-B14F-4D97-AF65-F5344CB8AC3E}">
        <p14:creationId xmlns:p14="http://schemas.microsoft.com/office/powerpoint/2010/main" val="7701709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TM03457485[[fn=Mesh]]</Template>
  <TotalTime>1861</TotalTime>
  <Words>767</Words>
  <Application>Microsoft Office PowerPoint</Application>
  <PresentationFormat>Widescreen</PresentationFormat>
  <Paragraphs>59</Paragraphs>
  <Slides>19</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vt:i4>
      </vt:variant>
    </vt:vector>
  </HeadingPairs>
  <TitlesOfParts>
    <vt:vector size="24" baseType="lpstr">
      <vt:lpstr>Arial</vt:lpstr>
      <vt:lpstr>Calibri</vt:lpstr>
      <vt:lpstr>Century Gothic</vt:lpstr>
      <vt:lpstr>Times New Roman</vt:lpstr>
      <vt:lpstr>Mesh</vt:lpstr>
      <vt:lpstr>PowerPoint Presentation</vt:lpstr>
      <vt:lpstr>PowerPoint Presentation</vt:lpstr>
      <vt:lpstr>Our dataset consists of multiple CSV files so to invoke a particular file name by its name we have used OS module and provided its location for iteration of selected file.And each CSV contains around 310,486 rows and  6 columns .</vt:lpstr>
      <vt:lpstr>PowerPoint Presentation</vt:lpstr>
      <vt:lpstr>PowerPoint Presentation</vt:lpstr>
      <vt:lpstr>PowerPoint Presentation</vt:lpstr>
      <vt:lpstr>PowerPoint Presentation</vt:lpstr>
      <vt:lpstr>PowerPoint Presentation</vt:lpstr>
      <vt:lpstr>we now group the data according to dates and then manipulate the data. </vt:lpstr>
      <vt:lpstr>PowerPoint Presentation</vt:lpstr>
      <vt:lpstr>PowerPoint Presentation</vt:lpstr>
      <vt:lpstr>PowerPoint Presentation</vt:lpstr>
      <vt:lpstr>PowerPoint Presentation</vt:lpstr>
      <vt:lpstr>Displaying the bivariate distribution:-</vt:lpstr>
      <vt:lpstr>PowerPoint Presentation</vt:lpstr>
      <vt:lpstr>PowerPoint Presentation</vt:lpstr>
      <vt:lpstr>PowerPoint Presentation</vt:lpstr>
      <vt:lpstr>PowerPoint Presentation</vt:lpstr>
      <vt:lpstr>PowerPoint Presentation</vt:lpstr>
    </vt:vector>
  </TitlesOfParts>
  <Company>HP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Shashank Shekhar</dc:creator>
  <cp:lastModifiedBy>Kavin Singh</cp:lastModifiedBy>
  <cp:revision>79</cp:revision>
  <dcterms:created xsi:type="dcterms:W3CDTF">2020-06-01T17:17:39Z</dcterms:created>
  <dcterms:modified xsi:type="dcterms:W3CDTF">2020-07-08T06:28:21Z</dcterms:modified>
</cp:coreProperties>
</file>